
<file path=[Content_Types].xml><?xml version="1.0" encoding="utf-8"?>
<Types xmlns="http://schemas.openxmlformats.org/package/2006/content-types">
  <Default Extension="emf" ContentType="image/x-emf"/>
  <Default Extension="jpeg" ContentType="image/jpeg"/>
  <Default Extension="m4a" ContentType="audio/mp4"/>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handoutMasterIdLst>
    <p:handoutMasterId r:id="rId78"/>
  </p:handoutMasterIdLst>
  <p:sldIdLst>
    <p:sldId id="1001" r:id="rId2"/>
    <p:sldId id="869" r:id="rId3"/>
    <p:sldId id="889" r:id="rId4"/>
    <p:sldId id="988" r:id="rId5"/>
    <p:sldId id="989" r:id="rId6"/>
    <p:sldId id="872" r:id="rId7"/>
    <p:sldId id="984" r:id="rId8"/>
    <p:sldId id="873" r:id="rId9"/>
    <p:sldId id="875" r:id="rId10"/>
    <p:sldId id="876" r:id="rId11"/>
    <p:sldId id="1002" r:id="rId12"/>
    <p:sldId id="877" r:id="rId13"/>
    <p:sldId id="878" r:id="rId14"/>
    <p:sldId id="884" r:id="rId15"/>
    <p:sldId id="879" r:id="rId16"/>
    <p:sldId id="880" r:id="rId17"/>
    <p:sldId id="881" r:id="rId18"/>
    <p:sldId id="1003" r:id="rId19"/>
    <p:sldId id="882" r:id="rId20"/>
    <p:sldId id="883" r:id="rId21"/>
    <p:sldId id="885" r:id="rId22"/>
    <p:sldId id="887" r:id="rId23"/>
    <p:sldId id="888" r:id="rId24"/>
    <p:sldId id="890" r:id="rId25"/>
    <p:sldId id="891" r:id="rId26"/>
    <p:sldId id="892" r:id="rId27"/>
    <p:sldId id="894" r:id="rId28"/>
    <p:sldId id="895" r:id="rId29"/>
    <p:sldId id="896" r:id="rId30"/>
    <p:sldId id="897" r:id="rId31"/>
    <p:sldId id="898" r:id="rId32"/>
    <p:sldId id="899" r:id="rId33"/>
    <p:sldId id="900" r:id="rId34"/>
    <p:sldId id="902" r:id="rId35"/>
    <p:sldId id="903" r:id="rId36"/>
    <p:sldId id="904" r:id="rId37"/>
    <p:sldId id="905" r:id="rId38"/>
    <p:sldId id="907" r:id="rId39"/>
    <p:sldId id="908" r:id="rId40"/>
    <p:sldId id="910" r:id="rId41"/>
    <p:sldId id="911" r:id="rId42"/>
    <p:sldId id="912" r:id="rId43"/>
    <p:sldId id="913" r:id="rId44"/>
    <p:sldId id="914" r:id="rId45"/>
    <p:sldId id="915" r:id="rId46"/>
    <p:sldId id="916" r:id="rId47"/>
    <p:sldId id="917" r:id="rId48"/>
    <p:sldId id="983" r:id="rId49"/>
    <p:sldId id="918" r:id="rId50"/>
    <p:sldId id="919" r:id="rId51"/>
    <p:sldId id="920" r:id="rId52"/>
    <p:sldId id="921" r:id="rId53"/>
    <p:sldId id="923" r:id="rId54"/>
    <p:sldId id="925" r:id="rId55"/>
    <p:sldId id="926" r:id="rId56"/>
    <p:sldId id="927" r:id="rId57"/>
    <p:sldId id="1004" r:id="rId58"/>
    <p:sldId id="1005" r:id="rId59"/>
    <p:sldId id="1006" r:id="rId60"/>
    <p:sldId id="1007" r:id="rId61"/>
    <p:sldId id="1008" r:id="rId62"/>
    <p:sldId id="1009" r:id="rId63"/>
    <p:sldId id="1010" r:id="rId64"/>
    <p:sldId id="941" r:id="rId65"/>
    <p:sldId id="942" r:id="rId66"/>
    <p:sldId id="943" r:id="rId67"/>
    <p:sldId id="944" r:id="rId68"/>
    <p:sldId id="945" r:id="rId69"/>
    <p:sldId id="946" r:id="rId70"/>
    <p:sldId id="947" r:id="rId71"/>
    <p:sldId id="948" r:id="rId72"/>
    <p:sldId id="998" r:id="rId73"/>
    <p:sldId id="993" r:id="rId74"/>
    <p:sldId id="996" r:id="rId75"/>
    <p:sldId id="997" r:id="rId76"/>
  </p:sldIdLst>
  <p:sldSz cx="9144000" cy="6858000" type="screen4x3"/>
  <p:notesSz cx="6858000" cy="9144000"/>
  <p:defaultTextStyle>
    <a:defPPr>
      <a:defRPr lang="en-US"/>
    </a:defPPr>
    <a:lvl1pPr algn="l" defTabSz="457200" rtl="0" fontAlgn="base">
      <a:spcBef>
        <a:spcPct val="0"/>
      </a:spcBef>
      <a:spcAft>
        <a:spcPct val="0"/>
      </a:spcAft>
      <a:defRPr sz="2400" kern="1200">
        <a:solidFill>
          <a:schemeClr val="tx1"/>
        </a:solidFill>
        <a:latin typeface="Arial" charset="0"/>
        <a:ea typeface="ＭＳ Ｐゴシック" charset="-128"/>
        <a:cs typeface="+mn-cs"/>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337FE"/>
    <a:srgbClr val="FFB62C"/>
    <a:srgbClr val="FFBE41"/>
    <a:srgbClr val="FFCF42"/>
    <a:srgbClr val="FFAC25"/>
    <a:srgbClr val="F1E9D4"/>
    <a:srgbClr val="EFECDE"/>
    <a:srgbClr val="C93C17"/>
    <a:srgbClr val="AE3F25"/>
    <a:srgbClr val="CC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85829" autoAdjust="0"/>
  </p:normalViewPr>
  <p:slideViewPr>
    <p:cSldViewPr snapToGrid="0" snapToObjects="1">
      <p:cViewPr varScale="1">
        <p:scale>
          <a:sx n="100" d="100"/>
          <a:sy n="100" d="100"/>
        </p:scale>
        <p:origin x="1704" y="96"/>
      </p:cViewPr>
      <p:guideLst>
        <p:guide orient="horz" pos="2160"/>
        <p:guide pos="2880"/>
      </p:guideLst>
    </p:cSldViewPr>
  </p:slideViewPr>
  <p:outlineViewPr>
    <p:cViewPr>
      <p:scale>
        <a:sx n="33" d="100"/>
        <a:sy n="33" d="100"/>
      </p:scale>
      <p:origin x="0" y="51080"/>
    </p:cViewPr>
  </p:outlineViewPr>
  <p:notesTextViewPr>
    <p:cViewPr>
      <p:scale>
        <a:sx n="100" d="100"/>
        <a:sy n="100" d="100"/>
      </p:scale>
      <p:origin x="0" y="0"/>
    </p:cViewPr>
  </p:notesTextViewPr>
  <p:sorterViewPr>
    <p:cViewPr varScale="1">
      <p:scale>
        <a:sx n="1" d="1"/>
        <a:sy n="1" d="1"/>
      </p:scale>
      <p:origin x="0" y="-10218"/>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endParaRPr lang="zh-CN" altLang="zh-CN"/>
          </a:p>
        </p:txBody>
      </p:sp>
      <p:sp>
        <p:nvSpPr>
          <p:cNvPr id="3" name="Date Placeholder 2"/>
          <p:cNvSpPr>
            <a:spLocks noGrp="1"/>
          </p:cNvSpPr>
          <p:nvPr>
            <p:ph type="dt" sz="quarter"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F71C4775-038E-4BD1-9242-F28CEAFE1E67}" type="datetime1">
              <a:rPr lang="en-US" altLang="zh-CN"/>
              <a:pPr/>
              <a:t>5/11/2023</a:t>
            </a:fld>
            <a:endParaRPr lang="en-US" altLang="zh-CN"/>
          </a:p>
        </p:txBody>
      </p:sp>
      <p:sp>
        <p:nvSpPr>
          <p:cNvPr id="4" name="Footer Placeholder 3"/>
          <p:cNvSpPr>
            <a:spLocks noGrp="1"/>
          </p:cNvSpPr>
          <p:nvPr>
            <p:ph type="ftr" sz="quarter" idx="2"/>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endParaRPr lang="zh-CN" altLang="zh-CN"/>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59F134FA-9695-4C21-97DD-446308E0B668}" type="slidenum">
              <a:rPr lang="en-US" altLang="zh-CN"/>
              <a:pPr/>
              <a:t>‹#›</a:t>
            </a:fld>
            <a:endParaRPr lang="en-US" altLang="zh-CN"/>
          </a:p>
        </p:txBody>
      </p:sp>
    </p:spTree>
    <p:extLst>
      <p:ext uri="{BB962C8B-B14F-4D97-AF65-F5344CB8AC3E}">
        <p14:creationId xmlns:p14="http://schemas.microsoft.com/office/powerpoint/2010/main" val="2099103668"/>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a:defRPr sz="1200">
                <a:latin typeface="Calibri" charset="0"/>
              </a:defRPr>
            </a:lvl1pPr>
          </a:lstStyle>
          <a:p>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a:defRPr sz="1200">
                <a:latin typeface="Calibri" charset="0"/>
              </a:defRPr>
            </a:lvl1pPr>
          </a:lstStyle>
          <a:p>
            <a:fld id="{9C7BAF47-B3A7-4D39-B557-C3208FB18231}" type="datetime1">
              <a:rPr lang="en-US" altLang="zh-CN"/>
              <a:pPr/>
              <a:t>5/11/2023</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wrap="square" lIns="91440" tIns="45720" rIns="91440" bIns="45720" numCol="1" anchor="ctr" anchorCtr="0" compatLnSpc="1">
            <a:prstTxWarp prst="textNoShape">
              <a:avLst/>
            </a:prstTxWarp>
          </a:bodyPr>
          <a:lstStyle/>
          <a:p>
            <a:pPr lvl="0"/>
            <a:endParaRPr lang="zh-CN" altLang="zh-CN"/>
          </a:p>
        </p:txBody>
      </p:sp>
      <p:sp>
        <p:nvSpPr>
          <p:cNvPr id="5" name="Notes Placeholder 4"/>
          <p:cNvSpPr>
            <a:spLocks noGrp="1"/>
          </p:cNvSpPr>
          <p:nvPr>
            <p:ph type="body" sz="quarter" idx="3"/>
          </p:nvPr>
        </p:nvSpPr>
        <p:spPr>
          <a:xfrm>
            <a:off x="685800" y="4343400"/>
            <a:ext cx="5486400" cy="4114800"/>
          </a:xfrm>
          <a:prstGeom prst="rect">
            <a:avLst/>
          </a:prstGeom>
        </p:spPr>
        <p:txBody>
          <a:bodyPr vert="horz" wrap="square" lIns="91440" tIns="45720" rIns="91440" bIns="45720" numCol="1" anchor="t" anchorCtr="0" compatLnSpc="1">
            <a:prstTxWarp prst="textNoShape">
              <a:avLst/>
            </a:prstTxWarp>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a:defRPr sz="1200">
                <a:latin typeface="Calibri" charset="0"/>
              </a:defRPr>
            </a:lvl1pPr>
          </a:lstStyle>
          <a:p>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a:defRPr sz="1200">
                <a:latin typeface="Calibri" charset="0"/>
              </a:defRPr>
            </a:lvl1pPr>
          </a:lstStyle>
          <a:p>
            <a:fld id="{031566A6-1D7A-4A49-BCEE-6096B58DC584}" type="slidenum">
              <a:rPr lang="en-US" altLang="zh-CN"/>
              <a:pPr/>
              <a:t>‹#›</a:t>
            </a:fld>
            <a:endParaRPr lang="en-US" altLang="zh-CN"/>
          </a:p>
        </p:txBody>
      </p:sp>
    </p:spTree>
    <p:extLst>
      <p:ext uri="{BB962C8B-B14F-4D97-AF65-F5344CB8AC3E}">
        <p14:creationId xmlns:p14="http://schemas.microsoft.com/office/powerpoint/2010/main" val="2643849731"/>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ＭＳ Ｐゴシック" pitchFamily="23" charset="-128"/>
        <a:cs typeface="ＭＳ Ｐゴシック" pitchFamily="23" charset="-128"/>
      </a:defRPr>
    </a:lvl1pPr>
    <a:lvl2pPr marL="457200" algn="l" defTabSz="457200" rtl="0" eaLnBrk="0" fontAlgn="base" hangingPunct="0">
      <a:spcBef>
        <a:spcPct val="30000"/>
      </a:spcBef>
      <a:spcAft>
        <a:spcPct val="0"/>
      </a:spcAft>
      <a:defRPr sz="1200" kern="1200">
        <a:solidFill>
          <a:schemeClr val="tx1"/>
        </a:solidFill>
        <a:latin typeface="+mn-lt"/>
        <a:ea typeface="ＭＳ Ｐゴシック" pitchFamily="23" charset="-128"/>
        <a:cs typeface="+mn-cs"/>
      </a:defRPr>
    </a:lvl2pPr>
    <a:lvl3pPr marL="914400" algn="l" defTabSz="457200" rtl="0" eaLnBrk="0" fontAlgn="base" hangingPunct="0">
      <a:spcBef>
        <a:spcPct val="30000"/>
      </a:spcBef>
      <a:spcAft>
        <a:spcPct val="0"/>
      </a:spcAft>
      <a:defRPr sz="1200" kern="1200">
        <a:solidFill>
          <a:schemeClr val="tx1"/>
        </a:solidFill>
        <a:latin typeface="+mn-lt"/>
        <a:ea typeface="ＭＳ Ｐゴシック" pitchFamily="23" charset="-128"/>
        <a:cs typeface="+mn-cs"/>
      </a:defRPr>
    </a:lvl3pPr>
    <a:lvl4pPr marL="1371600" algn="l" defTabSz="457200" rtl="0" eaLnBrk="0" fontAlgn="base" hangingPunct="0">
      <a:spcBef>
        <a:spcPct val="30000"/>
      </a:spcBef>
      <a:spcAft>
        <a:spcPct val="0"/>
      </a:spcAft>
      <a:defRPr sz="1200" kern="1200">
        <a:solidFill>
          <a:schemeClr val="tx1"/>
        </a:solidFill>
        <a:latin typeface="+mn-lt"/>
        <a:ea typeface="ＭＳ Ｐゴシック" pitchFamily="23" charset="-128"/>
        <a:cs typeface="+mn-cs"/>
      </a:defRPr>
    </a:lvl4pPr>
    <a:lvl5pPr marL="1828800" algn="l" defTabSz="457200" rtl="0" eaLnBrk="0" fontAlgn="base" hangingPunct="0">
      <a:spcBef>
        <a:spcPct val="30000"/>
      </a:spcBef>
      <a:spcAft>
        <a:spcPct val="0"/>
      </a:spcAft>
      <a:defRPr sz="1200" kern="1200">
        <a:solidFill>
          <a:schemeClr val="tx1"/>
        </a:solidFill>
        <a:latin typeface="+mn-lt"/>
        <a:ea typeface="ＭＳ Ｐゴシック" pitchFamily="23" charset="-128"/>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a14="http://schemas.microsoft.com/office/drawing/2010/main" xmlns="">
                <a:solidFill>
                  <a:srgbClr val="FFFFFF"/>
                </a:solidFill>
              </a14:hiddenFill>
            </a:ext>
          </a:extLst>
        </p:spPr>
      </p:sp>
      <p:sp>
        <p:nvSpPr>
          <p:cNvPr id="15363" name="Notes Placeholder 2"/>
          <p:cNvSpPr>
            <a:spLocks noGrp="1"/>
          </p:cNvSpPr>
          <p:nvPr>
            <p:ph type="body" idx="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p>
            <a:pPr eaLnBrk="1" hangingPunct="1">
              <a:spcBef>
                <a:spcPct val="0"/>
              </a:spcBef>
            </a:pPr>
            <a:endParaRPr lang="zh-CN" altLang="zh-CN">
              <a:ea typeface="ＭＳ Ｐゴシック" charset="-128"/>
            </a:endParaRPr>
          </a:p>
        </p:txBody>
      </p:sp>
      <p:sp>
        <p:nvSpPr>
          <p:cNvPr id="15364" name="Slide Number Placeholder 3"/>
          <p:cNvSpPr>
            <a:spLocks noGrp="1"/>
          </p:cNvSpPr>
          <p:nvPr>
            <p:ph type="sldNum" sz="quarter" idx="5"/>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D48FF3F-0695-4C57-AFC4-D3857FD2EE32}" type="slidenum">
              <a:rPr lang="en-US" altLang="zh-CN" sz="1200">
                <a:latin typeface="Calibri" charset="0"/>
              </a:rPr>
              <a:pPr eaLnBrk="1" hangingPunct="1"/>
              <a:t>1</a:t>
            </a:fld>
            <a:endParaRPr lang="en-US" altLang="zh-CN" sz="1200">
              <a:latin typeface="Calibri" charset="0"/>
            </a:endParaRPr>
          </a:p>
        </p:txBody>
      </p:sp>
    </p:spTree>
    <p:extLst>
      <p:ext uri="{BB962C8B-B14F-4D97-AF65-F5344CB8AC3E}">
        <p14:creationId xmlns:p14="http://schemas.microsoft.com/office/powerpoint/2010/main" val="83782327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11</a:t>
            </a:fld>
            <a:endParaRPr lang="en-US" altLang="zh-CN"/>
          </a:p>
        </p:txBody>
      </p:sp>
    </p:spTree>
    <p:extLst>
      <p:ext uri="{BB962C8B-B14F-4D97-AF65-F5344CB8AC3E}">
        <p14:creationId xmlns:p14="http://schemas.microsoft.com/office/powerpoint/2010/main" val="403443794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12</a:t>
            </a:fld>
            <a:endParaRPr lang="en-US" altLang="zh-CN"/>
          </a:p>
        </p:txBody>
      </p:sp>
    </p:spTree>
    <p:extLst>
      <p:ext uri="{BB962C8B-B14F-4D97-AF65-F5344CB8AC3E}">
        <p14:creationId xmlns:p14="http://schemas.microsoft.com/office/powerpoint/2010/main" val="7934924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13</a:t>
            </a:fld>
            <a:endParaRPr lang="en-US" altLang="zh-CN"/>
          </a:p>
        </p:txBody>
      </p:sp>
    </p:spTree>
    <p:extLst>
      <p:ext uri="{BB962C8B-B14F-4D97-AF65-F5344CB8AC3E}">
        <p14:creationId xmlns:p14="http://schemas.microsoft.com/office/powerpoint/2010/main" val="3555458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14</a:t>
            </a:fld>
            <a:endParaRPr lang="en-US" altLang="zh-CN"/>
          </a:p>
        </p:txBody>
      </p:sp>
    </p:spTree>
    <p:extLst>
      <p:ext uri="{BB962C8B-B14F-4D97-AF65-F5344CB8AC3E}">
        <p14:creationId xmlns:p14="http://schemas.microsoft.com/office/powerpoint/2010/main" val="326256408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15</a:t>
            </a:fld>
            <a:endParaRPr lang="en-US" altLang="zh-CN"/>
          </a:p>
        </p:txBody>
      </p:sp>
    </p:spTree>
    <p:extLst>
      <p:ext uri="{BB962C8B-B14F-4D97-AF65-F5344CB8AC3E}">
        <p14:creationId xmlns:p14="http://schemas.microsoft.com/office/powerpoint/2010/main" val="223373132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16</a:t>
            </a:fld>
            <a:endParaRPr lang="en-US" altLang="zh-CN"/>
          </a:p>
        </p:txBody>
      </p:sp>
    </p:spTree>
    <p:extLst>
      <p:ext uri="{BB962C8B-B14F-4D97-AF65-F5344CB8AC3E}">
        <p14:creationId xmlns:p14="http://schemas.microsoft.com/office/powerpoint/2010/main" val="393403408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031566A6-1D7A-4A49-BCEE-6096B58DC584}" type="slidenum">
              <a:rPr lang="en-US" altLang="zh-CN" smtClean="0"/>
              <a:pPr/>
              <a:t>17</a:t>
            </a:fld>
            <a:endParaRPr lang="en-US" altLang="zh-CN"/>
          </a:p>
        </p:txBody>
      </p:sp>
    </p:spTree>
    <p:extLst>
      <p:ext uri="{BB962C8B-B14F-4D97-AF65-F5344CB8AC3E}">
        <p14:creationId xmlns:p14="http://schemas.microsoft.com/office/powerpoint/2010/main" val="172709523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566A6-1D7A-4A49-BCEE-6096B58DC584}" type="slidenum">
              <a:rPr lang="en-US" altLang="zh-CN" smtClean="0"/>
              <a:pPr/>
              <a:t>18</a:t>
            </a:fld>
            <a:endParaRPr lang="en-US" altLang="zh-CN"/>
          </a:p>
        </p:txBody>
      </p:sp>
    </p:spTree>
    <p:extLst>
      <p:ext uri="{BB962C8B-B14F-4D97-AF65-F5344CB8AC3E}">
        <p14:creationId xmlns:p14="http://schemas.microsoft.com/office/powerpoint/2010/main" val="4129871453"/>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19</a:t>
            </a:fld>
            <a:endParaRPr lang="en-US" altLang="zh-CN"/>
          </a:p>
        </p:txBody>
      </p:sp>
    </p:spTree>
    <p:extLst>
      <p:ext uri="{BB962C8B-B14F-4D97-AF65-F5344CB8AC3E}">
        <p14:creationId xmlns:p14="http://schemas.microsoft.com/office/powerpoint/2010/main" val="40938952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spcAft>
                <a:spcPts val="1800"/>
              </a:spcAft>
              <a:buFont typeface="Arial" charset="0"/>
              <a:buNone/>
            </a:pPr>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20</a:t>
            </a:fld>
            <a:endParaRPr lang="en-US" altLang="zh-CN"/>
          </a:p>
        </p:txBody>
      </p:sp>
    </p:spTree>
    <p:extLst>
      <p:ext uri="{BB962C8B-B14F-4D97-AF65-F5344CB8AC3E}">
        <p14:creationId xmlns:p14="http://schemas.microsoft.com/office/powerpoint/2010/main" val="34092186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2</a:t>
            </a:fld>
            <a:endParaRPr lang="en-US" altLang="zh-CN"/>
          </a:p>
        </p:txBody>
      </p:sp>
    </p:spTree>
    <p:extLst>
      <p:ext uri="{BB962C8B-B14F-4D97-AF65-F5344CB8AC3E}">
        <p14:creationId xmlns:p14="http://schemas.microsoft.com/office/powerpoint/2010/main" val="356850609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21</a:t>
            </a:fld>
            <a:endParaRPr lang="en-US" altLang="zh-CN"/>
          </a:p>
        </p:txBody>
      </p:sp>
    </p:spTree>
    <p:extLst>
      <p:ext uri="{BB962C8B-B14F-4D97-AF65-F5344CB8AC3E}">
        <p14:creationId xmlns:p14="http://schemas.microsoft.com/office/powerpoint/2010/main" val="66178902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22</a:t>
            </a:fld>
            <a:endParaRPr lang="en-US" altLang="zh-CN"/>
          </a:p>
        </p:txBody>
      </p:sp>
    </p:spTree>
    <p:extLst>
      <p:ext uri="{BB962C8B-B14F-4D97-AF65-F5344CB8AC3E}">
        <p14:creationId xmlns:p14="http://schemas.microsoft.com/office/powerpoint/2010/main" val="334283180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23</a:t>
            </a:fld>
            <a:endParaRPr lang="en-US" altLang="zh-CN"/>
          </a:p>
        </p:txBody>
      </p:sp>
    </p:spTree>
    <p:extLst>
      <p:ext uri="{BB962C8B-B14F-4D97-AF65-F5344CB8AC3E}">
        <p14:creationId xmlns:p14="http://schemas.microsoft.com/office/powerpoint/2010/main" val="1926975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24</a:t>
            </a:fld>
            <a:endParaRPr lang="en-US" altLang="zh-CN"/>
          </a:p>
        </p:txBody>
      </p:sp>
    </p:spTree>
    <p:extLst>
      <p:ext uri="{BB962C8B-B14F-4D97-AF65-F5344CB8AC3E}">
        <p14:creationId xmlns:p14="http://schemas.microsoft.com/office/powerpoint/2010/main" val="40288854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25</a:t>
            </a:fld>
            <a:endParaRPr lang="en-US" altLang="zh-CN"/>
          </a:p>
        </p:txBody>
      </p:sp>
    </p:spTree>
    <p:extLst>
      <p:ext uri="{BB962C8B-B14F-4D97-AF65-F5344CB8AC3E}">
        <p14:creationId xmlns:p14="http://schemas.microsoft.com/office/powerpoint/2010/main" val="1604711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26</a:t>
            </a:fld>
            <a:endParaRPr lang="en-US" altLang="zh-CN"/>
          </a:p>
        </p:txBody>
      </p:sp>
    </p:spTree>
    <p:extLst>
      <p:ext uri="{BB962C8B-B14F-4D97-AF65-F5344CB8AC3E}">
        <p14:creationId xmlns:p14="http://schemas.microsoft.com/office/powerpoint/2010/main" val="14712749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27</a:t>
            </a:fld>
            <a:endParaRPr lang="en-US" altLang="zh-CN"/>
          </a:p>
        </p:txBody>
      </p:sp>
    </p:spTree>
    <p:extLst>
      <p:ext uri="{BB962C8B-B14F-4D97-AF65-F5344CB8AC3E}">
        <p14:creationId xmlns:p14="http://schemas.microsoft.com/office/powerpoint/2010/main" val="380394953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a:buFont typeface="Arial" charset="0"/>
              <a:buNone/>
            </a:pPr>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28</a:t>
            </a:fld>
            <a:endParaRPr lang="en-US" altLang="zh-CN"/>
          </a:p>
        </p:txBody>
      </p:sp>
    </p:spTree>
    <p:extLst>
      <p:ext uri="{BB962C8B-B14F-4D97-AF65-F5344CB8AC3E}">
        <p14:creationId xmlns:p14="http://schemas.microsoft.com/office/powerpoint/2010/main" val="35303427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4579"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normAutofit/>
          </a:bodyPr>
          <a:lstStyle/>
          <a:p>
            <a:endParaRPr lang="en-US" dirty="0">
              <a:latin typeface="Calibri" charset="0"/>
              <a:ea typeface="ＭＳ Ｐゴシック" charset="0"/>
              <a:cs typeface="ＭＳ Ｐゴシック" charset="0"/>
            </a:endParaRPr>
          </a:p>
        </p:txBody>
      </p:sp>
      <p:sp>
        <p:nvSpPr>
          <p:cNvPr id="24580"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277C445-9AB6-D246-8D32-557BEEA2755D}" type="slidenum">
              <a:rPr lang="en-US" sz="1200">
                <a:latin typeface="Calibri" charset="0"/>
              </a:rPr>
              <a:pPr eaLnBrk="1" hangingPunct="1"/>
              <a:t>29</a:t>
            </a:fld>
            <a:endParaRPr lang="en-US" sz="1200">
              <a:latin typeface="Calibri"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Slide Image Placeholder 1"/>
          <p:cNvSpPr>
            <a:spLocks noGrp="1" noRot="1" noChangeAspect="1"/>
          </p:cNvSpPr>
          <p:nvPr>
            <p:ph type="sldImg"/>
          </p:nvPr>
        </p:nvSpPr>
        <p:spPr bwMode="auto">
          <a:noFill/>
          <a:ln>
            <a:solidFill>
              <a:srgbClr val="000000"/>
            </a:solidFill>
            <a:miter lim="800000"/>
            <a:headEnd/>
            <a:tailEnd/>
          </a:ln>
          <a:extLst>
            <a:ext uri="{909E8E84-426E-40dd-AFC4-6F175D3DCCD1}">
              <a14:hiddenFill xmlns=""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28675" name="Notes Placeholder 2"/>
          <p:cNvSpPr>
            <a:spLocks noGrp="1"/>
          </p:cNvSpPr>
          <p:nvPr>
            <p:ph type="body" idx="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a:lstStyle/>
          <a:p>
            <a:endParaRPr lang="en-US" dirty="0">
              <a:latin typeface="Calibri" charset="0"/>
              <a:ea typeface="ＭＳ Ｐゴシック" charset="0"/>
              <a:cs typeface="ＭＳ Ｐゴシック" charset="0"/>
            </a:endParaRPr>
          </a:p>
        </p:txBody>
      </p:sp>
      <p:sp>
        <p:nvSpPr>
          <p:cNvPr id="28676" name="Slide Number Placeholder 3"/>
          <p:cNvSpPr>
            <a:spLocks noGrp="1"/>
          </p:cNvSpPr>
          <p:nvPr>
            <p:ph type="sldNum" sz="quarter" idx="5"/>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977F5CE1-2676-4E4F-AF57-8B9C302F3837}" type="slidenum">
              <a:rPr lang="en-US" sz="1200">
                <a:latin typeface="Calibri" charset="0"/>
              </a:rPr>
              <a:pPr eaLnBrk="1" hangingPunct="1"/>
              <a:t>30</a:t>
            </a:fld>
            <a:endParaRPr lang="en-US" sz="1200">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3</a:t>
            </a:fld>
            <a:endParaRPr lang="en-US" altLang="zh-CN"/>
          </a:p>
        </p:txBody>
      </p:sp>
    </p:spTree>
    <p:extLst>
      <p:ext uri="{BB962C8B-B14F-4D97-AF65-F5344CB8AC3E}">
        <p14:creationId xmlns:p14="http://schemas.microsoft.com/office/powerpoint/2010/main" val="77275818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31</a:t>
            </a:fld>
            <a:endParaRPr lang="en-US" altLang="zh-CN"/>
          </a:p>
        </p:txBody>
      </p:sp>
    </p:spTree>
    <p:extLst>
      <p:ext uri="{BB962C8B-B14F-4D97-AF65-F5344CB8AC3E}">
        <p14:creationId xmlns:p14="http://schemas.microsoft.com/office/powerpoint/2010/main" val="279355751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i="0"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32</a:t>
            </a:fld>
            <a:endParaRPr lang="en-US" altLang="zh-CN"/>
          </a:p>
        </p:txBody>
      </p:sp>
    </p:spTree>
    <p:extLst>
      <p:ext uri="{BB962C8B-B14F-4D97-AF65-F5344CB8AC3E}">
        <p14:creationId xmlns:p14="http://schemas.microsoft.com/office/powerpoint/2010/main" val="231417398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33</a:t>
            </a:fld>
            <a:endParaRPr lang="en-US" altLang="zh-CN"/>
          </a:p>
        </p:txBody>
      </p:sp>
    </p:spTree>
    <p:extLst>
      <p:ext uri="{BB962C8B-B14F-4D97-AF65-F5344CB8AC3E}">
        <p14:creationId xmlns:p14="http://schemas.microsoft.com/office/powerpoint/2010/main" val="305976805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34</a:t>
            </a:fld>
            <a:endParaRPr lang="en-US" altLang="zh-CN"/>
          </a:p>
        </p:txBody>
      </p:sp>
    </p:spTree>
    <p:extLst>
      <p:ext uri="{BB962C8B-B14F-4D97-AF65-F5344CB8AC3E}">
        <p14:creationId xmlns:p14="http://schemas.microsoft.com/office/powerpoint/2010/main" val="11846110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35</a:t>
            </a:fld>
            <a:endParaRPr lang="en-US" altLang="zh-CN"/>
          </a:p>
        </p:txBody>
      </p:sp>
    </p:spTree>
    <p:extLst>
      <p:ext uri="{BB962C8B-B14F-4D97-AF65-F5344CB8AC3E}">
        <p14:creationId xmlns:p14="http://schemas.microsoft.com/office/powerpoint/2010/main" val="8017560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36</a:t>
            </a:fld>
            <a:endParaRPr lang="en-US" altLang="zh-CN"/>
          </a:p>
        </p:txBody>
      </p:sp>
    </p:spTree>
    <p:extLst>
      <p:ext uri="{BB962C8B-B14F-4D97-AF65-F5344CB8AC3E}">
        <p14:creationId xmlns:p14="http://schemas.microsoft.com/office/powerpoint/2010/main" val="74526647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sz="1200" dirty="0"/>
          </a:p>
        </p:txBody>
      </p:sp>
      <p:sp>
        <p:nvSpPr>
          <p:cNvPr id="4" name="Slide Number Placeholder 3"/>
          <p:cNvSpPr>
            <a:spLocks noGrp="1"/>
          </p:cNvSpPr>
          <p:nvPr>
            <p:ph type="sldNum" sz="quarter" idx="10"/>
          </p:nvPr>
        </p:nvSpPr>
        <p:spPr/>
        <p:txBody>
          <a:bodyPr/>
          <a:lstStyle/>
          <a:p>
            <a:fld id="{031566A6-1D7A-4A49-BCEE-6096B58DC584}" type="slidenum">
              <a:rPr lang="en-US" altLang="zh-CN" smtClean="0"/>
              <a:pPr/>
              <a:t>37</a:t>
            </a:fld>
            <a:endParaRPr lang="en-US" altLang="zh-CN"/>
          </a:p>
        </p:txBody>
      </p:sp>
    </p:spTree>
    <p:extLst>
      <p:ext uri="{BB962C8B-B14F-4D97-AF65-F5344CB8AC3E}">
        <p14:creationId xmlns:p14="http://schemas.microsoft.com/office/powerpoint/2010/main" val="342794462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38</a:t>
            </a:fld>
            <a:endParaRPr lang="en-US" altLang="zh-CN"/>
          </a:p>
        </p:txBody>
      </p:sp>
    </p:spTree>
    <p:extLst>
      <p:ext uri="{BB962C8B-B14F-4D97-AF65-F5344CB8AC3E}">
        <p14:creationId xmlns:p14="http://schemas.microsoft.com/office/powerpoint/2010/main" val="429478020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566A6-1D7A-4A49-BCEE-6096B58DC584}" type="slidenum">
              <a:rPr lang="en-US" altLang="zh-CN" smtClean="0"/>
              <a:pPr/>
              <a:t>39</a:t>
            </a:fld>
            <a:endParaRPr lang="en-US" altLang="zh-CN"/>
          </a:p>
        </p:txBody>
      </p:sp>
    </p:spTree>
    <p:extLst>
      <p:ext uri="{BB962C8B-B14F-4D97-AF65-F5344CB8AC3E}">
        <p14:creationId xmlns:p14="http://schemas.microsoft.com/office/powerpoint/2010/main" val="3427944623"/>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lang="en-US" altLang="zh-CN" b="1" dirty="0">
              <a:latin typeface="Arial"/>
              <a:cs typeface="Arial"/>
            </a:endParaRPr>
          </a:p>
        </p:txBody>
      </p:sp>
      <p:sp>
        <p:nvSpPr>
          <p:cNvPr id="4" name="Slide Number Placeholder 3"/>
          <p:cNvSpPr>
            <a:spLocks noGrp="1"/>
          </p:cNvSpPr>
          <p:nvPr>
            <p:ph type="sldNum" sz="quarter" idx="10"/>
          </p:nvPr>
        </p:nvSpPr>
        <p:spPr/>
        <p:txBody>
          <a:bodyPr/>
          <a:lstStyle/>
          <a:p>
            <a:fld id="{031566A6-1D7A-4A49-BCEE-6096B58DC584}" type="slidenum">
              <a:rPr lang="en-US" altLang="zh-CN" smtClean="0"/>
              <a:pPr/>
              <a:t>40</a:t>
            </a:fld>
            <a:endParaRPr lang="en-US" altLang="zh-CN"/>
          </a:p>
        </p:txBody>
      </p:sp>
    </p:spTree>
    <p:extLst>
      <p:ext uri="{BB962C8B-B14F-4D97-AF65-F5344CB8AC3E}">
        <p14:creationId xmlns:p14="http://schemas.microsoft.com/office/powerpoint/2010/main" val="342794462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4</a:t>
            </a:fld>
            <a:endParaRPr lang="en-US" altLang="zh-CN"/>
          </a:p>
        </p:txBody>
      </p:sp>
    </p:spTree>
    <p:extLst>
      <p:ext uri="{BB962C8B-B14F-4D97-AF65-F5344CB8AC3E}">
        <p14:creationId xmlns:p14="http://schemas.microsoft.com/office/powerpoint/2010/main" val="4023773758"/>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41</a:t>
            </a:fld>
            <a:endParaRPr lang="en-US" altLang="zh-CN"/>
          </a:p>
        </p:txBody>
      </p:sp>
    </p:spTree>
    <p:extLst>
      <p:ext uri="{BB962C8B-B14F-4D97-AF65-F5344CB8AC3E}">
        <p14:creationId xmlns:p14="http://schemas.microsoft.com/office/powerpoint/2010/main" val="220268110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42</a:t>
            </a:fld>
            <a:endParaRPr lang="en-US" altLang="zh-CN"/>
          </a:p>
        </p:txBody>
      </p:sp>
    </p:spTree>
    <p:extLst>
      <p:ext uri="{BB962C8B-B14F-4D97-AF65-F5344CB8AC3E}">
        <p14:creationId xmlns:p14="http://schemas.microsoft.com/office/powerpoint/2010/main" val="4301873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457200" rtl="0" eaLnBrk="0" fontAlgn="base" latinLnBrk="0" hangingPunct="0">
              <a:lnSpc>
                <a:spcPct val="100000"/>
              </a:lnSpc>
              <a:spcBef>
                <a:spcPct val="30000"/>
              </a:spcBef>
              <a:spcAft>
                <a:spcPct val="0"/>
              </a:spcAft>
              <a:buClrTx/>
              <a:buSzTx/>
              <a:buFontTx/>
              <a:buNone/>
              <a:tabLst/>
              <a:defRPr/>
            </a:pPr>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43</a:t>
            </a:fld>
            <a:endParaRPr lang="en-US" altLang="zh-CN"/>
          </a:p>
        </p:txBody>
      </p:sp>
    </p:spTree>
    <p:extLst>
      <p:ext uri="{BB962C8B-B14F-4D97-AF65-F5344CB8AC3E}">
        <p14:creationId xmlns:p14="http://schemas.microsoft.com/office/powerpoint/2010/main" val="370971343"/>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44</a:t>
            </a:fld>
            <a:endParaRPr lang="en-US" altLang="zh-CN"/>
          </a:p>
        </p:txBody>
      </p:sp>
    </p:spTree>
    <p:extLst>
      <p:ext uri="{BB962C8B-B14F-4D97-AF65-F5344CB8AC3E}">
        <p14:creationId xmlns:p14="http://schemas.microsoft.com/office/powerpoint/2010/main" val="2966409451"/>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45</a:t>
            </a:fld>
            <a:endParaRPr lang="en-US" altLang="zh-CN"/>
          </a:p>
        </p:txBody>
      </p:sp>
    </p:spTree>
    <p:extLst>
      <p:ext uri="{BB962C8B-B14F-4D97-AF65-F5344CB8AC3E}">
        <p14:creationId xmlns:p14="http://schemas.microsoft.com/office/powerpoint/2010/main" val="333128362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46</a:t>
            </a:fld>
            <a:endParaRPr lang="en-US" altLang="zh-CN"/>
          </a:p>
        </p:txBody>
      </p:sp>
    </p:spTree>
    <p:extLst>
      <p:ext uri="{BB962C8B-B14F-4D97-AF65-F5344CB8AC3E}">
        <p14:creationId xmlns:p14="http://schemas.microsoft.com/office/powerpoint/2010/main" val="3813321072"/>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47</a:t>
            </a:fld>
            <a:endParaRPr lang="en-US" altLang="zh-CN"/>
          </a:p>
        </p:txBody>
      </p:sp>
    </p:spTree>
    <p:extLst>
      <p:ext uri="{BB962C8B-B14F-4D97-AF65-F5344CB8AC3E}">
        <p14:creationId xmlns:p14="http://schemas.microsoft.com/office/powerpoint/2010/main" val="341076883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48</a:t>
            </a:fld>
            <a:endParaRPr lang="en-US" altLang="zh-CN"/>
          </a:p>
        </p:txBody>
      </p:sp>
    </p:spTree>
    <p:extLst>
      <p:ext uri="{BB962C8B-B14F-4D97-AF65-F5344CB8AC3E}">
        <p14:creationId xmlns:p14="http://schemas.microsoft.com/office/powerpoint/2010/main" val="3827065584"/>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49</a:t>
            </a:fld>
            <a:endParaRPr lang="en-US" altLang="zh-CN"/>
          </a:p>
        </p:txBody>
      </p:sp>
    </p:spTree>
    <p:extLst>
      <p:ext uri="{BB962C8B-B14F-4D97-AF65-F5344CB8AC3E}">
        <p14:creationId xmlns:p14="http://schemas.microsoft.com/office/powerpoint/2010/main" val="2227209436"/>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566A6-1D7A-4A49-BCEE-6096B58DC584}" type="slidenum">
              <a:rPr lang="en-US" altLang="zh-CN" smtClean="0"/>
              <a:pPr/>
              <a:t>50</a:t>
            </a:fld>
            <a:endParaRPr lang="en-US" altLang="zh-CN"/>
          </a:p>
        </p:txBody>
      </p:sp>
    </p:spTree>
    <p:extLst>
      <p:ext uri="{BB962C8B-B14F-4D97-AF65-F5344CB8AC3E}">
        <p14:creationId xmlns:p14="http://schemas.microsoft.com/office/powerpoint/2010/main" val="208923196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5</a:t>
            </a:fld>
            <a:endParaRPr lang="en-US" altLang="zh-CN"/>
          </a:p>
        </p:txBody>
      </p:sp>
    </p:spTree>
    <p:extLst>
      <p:ext uri="{BB962C8B-B14F-4D97-AF65-F5344CB8AC3E}">
        <p14:creationId xmlns:p14="http://schemas.microsoft.com/office/powerpoint/2010/main" val="227191674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566A6-1D7A-4A49-BCEE-6096B58DC584}" type="slidenum">
              <a:rPr lang="en-US" altLang="zh-CN" smtClean="0"/>
              <a:pPr/>
              <a:t>51</a:t>
            </a:fld>
            <a:endParaRPr lang="en-US" altLang="zh-CN"/>
          </a:p>
        </p:txBody>
      </p:sp>
    </p:spTree>
    <p:extLst>
      <p:ext uri="{BB962C8B-B14F-4D97-AF65-F5344CB8AC3E}">
        <p14:creationId xmlns:p14="http://schemas.microsoft.com/office/powerpoint/2010/main" val="54240553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52</a:t>
            </a:fld>
            <a:endParaRPr lang="en-US" altLang="zh-CN"/>
          </a:p>
        </p:txBody>
      </p:sp>
    </p:spTree>
    <p:extLst>
      <p:ext uri="{BB962C8B-B14F-4D97-AF65-F5344CB8AC3E}">
        <p14:creationId xmlns:p14="http://schemas.microsoft.com/office/powerpoint/2010/main" val="151038999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53</a:t>
            </a:fld>
            <a:endParaRPr lang="en-US" altLang="zh-CN"/>
          </a:p>
        </p:txBody>
      </p:sp>
    </p:spTree>
    <p:extLst>
      <p:ext uri="{BB962C8B-B14F-4D97-AF65-F5344CB8AC3E}">
        <p14:creationId xmlns:p14="http://schemas.microsoft.com/office/powerpoint/2010/main" val="3455533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54</a:t>
            </a:fld>
            <a:endParaRPr lang="en-US" altLang="zh-CN"/>
          </a:p>
        </p:txBody>
      </p:sp>
    </p:spTree>
    <p:extLst>
      <p:ext uri="{BB962C8B-B14F-4D97-AF65-F5344CB8AC3E}">
        <p14:creationId xmlns:p14="http://schemas.microsoft.com/office/powerpoint/2010/main" val="246098092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55</a:t>
            </a:fld>
            <a:endParaRPr lang="en-US" altLang="zh-CN"/>
          </a:p>
        </p:txBody>
      </p:sp>
    </p:spTree>
    <p:extLst>
      <p:ext uri="{BB962C8B-B14F-4D97-AF65-F5344CB8AC3E}">
        <p14:creationId xmlns:p14="http://schemas.microsoft.com/office/powerpoint/2010/main" val="3868548131"/>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56</a:t>
            </a:fld>
            <a:endParaRPr lang="en-US" altLang="zh-CN"/>
          </a:p>
        </p:txBody>
      </p:sp>
    </p:spTree>
    <p:extLst>
      <p:ext uri="{BB962C8B-B14F-4D97-AF65-F5344CB8AC3E}">
        <p14:creationId xmlns:p14="http://schemas.microsoft.com/office/powerpoint/2010/main" val="33059634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57</a:t>
            </a:fld>
            <a:endParaRPr lang="en-US" altLang="zh-CN"/>
          </a:p>
        </p:txBody>
      </p:sp>
    </p:spTree>
    <p:extLst>
      <p:ext uri="{BB962C8B-B14F-4D97-AF65-F5344CB8AC3E}">
        <p14:creationId xmlns:p14="http://schemas.microsoft.com/office/powerpoint/2010/main" val="18883653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58</a:t>
            </a:fld>
            <a:endParaRPr lang="en-US" altLang="zh-CN"/>
          </a:p>
        </p:txBody>
      </p:sp>
    </p:spTree>
    <p:extLst>
      <p:ext uri="{BB962C8B-B14F-4D97-AF65-F5344CB8AC3E}">
        <p14:creationId xmlns:p14="http://schemas.microsoft.com/office/powerpoint/2010/main" val="1162547065"/>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59</a:t>
            </a:fld>
            <a:endParaRPr lang="en-US" altLang="zh-CN"/>
          </a:p>
        </p:txBody>
      </p:sp>
    </p:spTree>
    <p:extLst>
      <p:ext uri="{BB962C8B-B14F-4D97-AF65-F5344CB8AC3E}">
        <p14:creationId xmlns:p14="http://schemas.microsoft.com/office/powerpoint/2010/main" val="512461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60</a:t>
            </a:fld>
            <a:endParaRPr lang="en-US" altLang="zh-CN"/>
          </a:p>
        </p:txBody>
      </p:sp>
    </p:spTree>
    <p:extLst>
      <p:ext uri="{BB962C8B-B14F-4D97-AF65-F5344CB8AC3E}">
        <p14:creationId xmlns:p14="http://schemas.microsoft.com/office/powerpoint/2010/main" val="365690700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6</a:t>
            </a:fld>
            <a:endParaRPr lang="en-US" altLang="zh-CN"/>
          </a:p>
        </p:txBody>
      </p:sp>
    </p:spTree>
    <p:extLst>
      <p:ext uri="{BB962C8B-B14F-4D97-AF65-F5344CB8AC3E}">
        <p14:creationId xmlns:p14="http://schemas.microsoft.com/office/powerpoint/2010/main" val="3140727114"/>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charset="0"/>
              <a:buNone/>
            </a:pPr>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61</a:t>
            </a:fld>
            <a:endParaRPr lang="en-US" altLang="zh-CN"/>
          </a:p>
        </p:txBody>
      </p:sp>
    </p:spTree>
    <p:extLst>
      <p:ext uri="{BB962C8B-B14F-4D97-AF65-F5344CB8AC3E}">
        <p14:creationId xmlns:p14="http://schemas.microsoft.com/office/powerpoint/2010/main" val="14498910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62</a:t>
            </a:fld>
            <a:endParaRPr lang="en-US" altLang="zh-CN"/>
          </a:p>
        </p:txBody>
      </p:sp>
    </p:spTree>
    <p:extLst>
      <p:ext uri="{BB962C8B-B14F-4D97-AF65-F5344CB8AC3E}">
        <p14:creationId xmlns:p14="http://schemas.microsoft.com/office/powerpoint/2010/main" val="4183856787"/>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63</a:t>
            </a:fld>
            <a:endParaRPr lang="en-US" altLang="zh-CN"/>
          </a:p>
        </p:txBody>
      </p:sp>
    </p:spTree>
    <p:extLst>
      <p:ext uri="{BB962C8B-B14F-4D97-AF65-F5344CB8AC3E}">
        <p14:creationId xmlns:p14="http://schemas.microsoft.com/office/powerpoint/2010/main" val="242772608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64</a:t>
            </a:fld>
            <a:endParaRPr lang="en-US" altLang="zh-CN"/>
          </a:p>
        </p:txBody>
      </p:sp>
    </p:spTree>
    <p:extLst>
      <p:ext uri="{BB962C8B-B14F-4D97-AF65-F5344CB8AC3E}">
        <p14:creationId xmlns:p14="http://schemas.microsoft.com/office/powerpoint/2010/main" val="4134256890"/>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65</a:t>
            </a:fld>
            <a:endParaRPr lang="en-US" altLang="zh-CN"/>
          </a:p>
        </p:txBody>
      </p:sp>
    </p:spTree>
    <p:extLst>
      <p:ext uri="{BB962C8B-B14F-4D97-AF65-F5344CB8AC3E}">
        <p14:creationId xmlns:p14="http://schemas.microsoft.com/office/powerpoint/2010/main" val="367275815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buFont typeface="Arial" charset="0"/>
              <a:buNone/>
            </a:pPr>
            <a:endParaRPr lang="en-US" altLang="zh-CN" dirty="0">
              <a:effectLst/>
              <a:latin typeface="Helvetica" charset="0"/>
              <a:ea typeface="ＭＳ Ｐゴシック" charset="-128"/>
              <a:cs typeface="Helvetica" charset="0"/>
            </a:endParaRPr>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66</a:t>
            </a:fld>
            <a:endParaRPr lang="en-US" altLang="zh-CN"/>
          </a:p>
        </p:txBody>
      </p:sp>
    </p:spTree>
    <p:extLst>
      <p:ext uri="{BB962C8B-B14F-4D97-AF65-F5344CB8AC3E}">
        <p14:creationId xmlns:p14="http://schemas.microsoft.com/office/powerpoint/2010/main" val="82416680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67</a:t>
            </a:fld>
            <a:endParaRPr lang="en-US" altLang="zh-CN"/>
          </a:p>
        </p:txBody>
      </p:sp>
    </p:spTree>
    <p:extLst>
      <p:ext uri="{BB962C8B-B14F-4D97-AF65-F5344CB8AC3E}">
        <p14:creationId xmlns:p14="http://schemas.microsoft.com/office/powerpoint/2010/main" val="166864963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68</a:t>
            </a:fld>
            <a:endParaRPr lang="en-US" altLang="zh-CN"/>
          </a:p>
        </p:txBody>
      </p:sp>
    </p:spTree>
    <p:extLst>
      <p:ext uri="{BB962C8B-B14F-4D97-AF65-F5344CB8AC3E}">
        <p14:creationId xmlns:p14="http://schemas.microsoft.com/office/powerpoint/2010/main" val="4259486061"/>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69</a:t>
            </a:fld>
            <a:endParaRPr lang="en-US" altLang="zh-CN"/>
          </a:p>
        </p:txBody>
      </p:sp>
    </p:spTree>
    <p:extLst>
      <p:ext uri="{BB962C8B-B14F-4D97-AF65-F5344CB8AC3E}">
        <p14:creationId xmlns:p14="http://schemas.microsoft.com/office/powerpoint/2010/main" val="3305134577"/>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70</a:t>
            </a:fld>
            <a:endParaRPr lang="en-US" altLang="zh-CN"/>
          </a:p>
        </p:txBody>
      </p:sp>
    </p:spTree>
    <p:extLst>
      <p:ext uri="{BB962C8B-B14F-4D97-AF65-F5344CB8AC3E}">
        <p14:creationId xmlns:p14="http://schemas.microsoft.com/office/powerpoint/2010/main" val="17192166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8</a:t>
            </a:fld>
            <a:endParaRPr lang="en-US" altLang="zh-CN"/>
          </a:p>
        </p:txBody>
      </p:sp>
    </p:spTree>
    <p:extLst>
      <p:ext uri="{BB962C8B-B14F-4D97-AF65-F5344CB8AC3E}">
        <p14:creationId xmlns:p14="http://schemas.microsoft.com/office/powerpoint/2010/main" val="3177527719"/>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71</a:t>
            </a:fld>
            <a:endParaRPr lang="en-US" altLang="zh-CN"/>
          </a:p>
        </p:txBody>
      </p:sp>
    </p:spTree>
    <p:extLst>
      <p:ext uri="{BB962C8B-B14F-4D97-AF65-F5344CB8AC3E}">
        <p14:creationId xmlns:p14="http://schemas.microsoft.com/office/powerpoint/2010/main" val="3880973270"/>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566A6-1D7A-4A49-BCEE-6096B58DC584}" type="slidenum">
              <a:rPr lang="en-US" altLang="zh-CN" smtClean="0"/>
              <a:pPr/>
              <a:t>72</a:t>
            </a:fld>
            <a:endParaRPr lang="en-US" altLang="zh-CN"/>
          </a:p>
        </p:txBody>
      </p:sp>
    </p:spTree>
    <p:extLst>
      <p:ext uri="{BB962C8B-B14F-4D97-AF65-F5344CB8AC3E}">
        <p14:creationId xmlns:p14="http://schemas.microsoft.com/office/powerpoint/2010/main" val="342794462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73</a:t>
            </a:fld>
            <a:endParaRPr lang="en-US" altLang="zh-CN"/>
          </a:p>
        </p:txBody>
      </p:sp>
    </p:spTree>
    <p:extLst>
      <p:ext uri="{BB962C8B-B14F-4D97-AF65-F5344CB8AC3E}">
        <p14:creationId xmlns:p14="http://schemas.microsoft.com/office/powerpoint/2010/main" val="326912162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en-US" altLang="zh-CN"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74</a:t>
            </a:fld>
            <a:endParaRPr lang="en-US" altLang="zh-CN"/>
          </a:p>
        </p:txBody>
      </p:sp>
    </p:spTree>
    <p:extLst>
      <p:ext uri="{BB962C8B-B14F-4D97-AF65-F5344CB8AC3E}">
        <p14:creationId xmlns:p14="http://schemas.microsoft.com/office/powerpoint/2010/main" val="41894536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幻灯片编号占位符 3"/>
          <p:cNvSpPr>
            <a:spLocks noGrp="1"/>
          </p:cNvSpPr>
          <p:nvPr>
            <p:ph type="sldNum" sz="quarter" idx="10"/>
          </p:nvPr>
        </p:nvSpPr>
        <p:spPr/>
        <p:txBody>
          <a:bodyPr/>
          <a:lstStyle/>
          <a:p>
            <a:fld id="{031566A6-1D7A-4A49-BCEE-6096B58DC584}" type="slidenum">
              <a:rPr lang="en-US" altLang="zh-CN" smtClean="0"/>
              <a:pPr/>
              <a:t>75</a:t>
            </a:fld>
            <a:endParaRPr lang="en-US" altLang="zh-CN"/>
          </a:p>
        </p:txBody>
      </p:sp>
    </p:spTree>
    <p:extLst>
      <p:ext uri="{BB962C8B-B14F-4D97-AF65-F5344CB8AC3E}">
        <p14:creationId xmlns:p14="http://schemas.microsoft.com/office/powerpoint/2010/main" val="33585855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
        <p:nvSpPr>
          <p:cNvPr id="4" name="灯片编号占位符 3"/>
          <p:cNvSpPr>
            <a:spLocks noGrp="1"/>
          </p:cNvSpPr>
          <p:nvPr>
            <p:ph type="sldNum" sz="quarter" idx="5"/>
          </p:nvPr>
        </p:nvSpPr>
        <p:spPr/>
        <p:txBody>
          <a:bodyPr/>
          <a:lstStyle/>
          <a:p>
            <a:fld id="{031566A6-1D7A-4A49-BCEE-6096B58DC584}" type="slidenum">
              <a:rPr lang="en-US" altLang="zh-CN" smtClean="0"/>
              <a:pPr/>
              <a:t>9</a:t>
            </a:fld>
            <a:endParaRPr lang="en-US" altLang="zh-CN"/>
          </a:p>
        </p:txBody>
      </p:sp>
    </p:spTree>
    <p:extLst>
      <p:ext uri="{BB962C8B-B14F-4D97-AF65-F5344CB8AC3E}">
        <p14:creationId xmlns:p14="http://schemas.microsoft.com/office/powerpoint/2010/main" val="35492402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31566A6-1D7A-4A49-BCEE-6096B58DC584}" type="slidenum">
              <a:rPr lang="en-US" altLang="zh-CN" smtClean="0"/>
              <a:pPr/>
              <a:t>10</a:t>
            </a:fld>
            <a:endParaRPr lang="en-US" altLang="zh-CN"/>
          </a:p>
        </p:txBody>
      </p:sp>
    </p:spTree>
    <p:extLst>
      <p:ext uri="{BB962C8B-B14F-4D97-AF65-F5344CB8AC3E}">
        <p14:creationId xmlns:p14="http://schemas.microsoft.com/office/powerpoint/2010/main" val="668387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Slide Number Placeholder 4"/>
          <p:cNvSpPr>
            <a:spLocks noGrp="1"/>
          </p:cNvSpPr>
          <p:nvPr>
            <p:ph type="sldNum" sz="quarter" idx="10"/>
          </p:nvPr>
        </p:nvSpPr>
        <p:spPr/>
        <p:txBody>
          <a:bodyPr/>
          <a:lstStyle>
            <a:lvl1pPr>
              <a:defRPr sz="1000" b="1">
                <a:latin typeface="Helvetica" charset="0"/>
                <a:cs typeface="Helvetica" charset="0"/>
              </a:defRPr>
            </a:lvl1pPr>
          </a:lstStyle>
          <a:p>
            <a:fld id="{B74F1C18-1AE0-4692-85B4-B9EA2095AD73}" type="slidenum">
              <a:rPr lang="en-US" altLang="zh-CN"/>
              <a:pPr/>
              <a:t>‹#›</a:t>
            </a:fld>
            <a:endParaRPr lang="en-US" altLang="zh-CN"/>
          </a:p>
        </p:txBody>
      </p:sp>
      <p:sp>
        <p:nvSpPr>
          <p:cNvPr id="3" name="Footer Placeholder 4"/>
          <p:cNvSpPr>
            <a:spLocks noGrp="1"/>
          </p:cNvSpPr>
          <p:nvPr>
            <p:ph type="ftr" sz="quarter" idx="11"/>
          </p:nvPr>
        </p:nvSpPr>
        <p:spPr>
          <a:xfrm>
            <a:off x="1528763" y="6356350"/>
            <a:ext cx="6088062" cy="365125"/>
          </a:xfrm>
        </p:spPr>
        <p:txBody>
          <a:bodyPr/>
          <a:lstStyle>
            <a:lvl1pPr>
              <a:defRPr sz="1000" b="1">
                <a:latin typeface="Helvetica" charset="0"/>
                <a:cs typeface="Helvetica" charset="0"/>
              </a:defRPr>
            </a:lvl1pPr>
          </a:lstStyle>
          <a:p>
            <a:r>
              <a:rPr lang="en-US" altLang="zh-CN"/>
              <a:t>Copyright © The McGraw-Hill Companies, Inc.  Permission required to reproduce or display Hartwell et al., 4th edition, Chapter 20</a:t>
            </a:r>
          </a:p>
        </p:txBody>
      </p:sp>
    </p:spTree>
    <p:extLst>
      <p:ext uri="{BB962C8B-B14F-4D97-AF65-F5344CB8AC3E}">
        <p14:creationId xmlns:p14="http://schemas.microsoft.com/office/powerpoint/2010/main" val="40124568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zh-CN" altLang="zh-CN"/>
          </a:p>
        </p:txBody>
      </p:sp>
      <p:sp>
        <p:nvSpPr>
          <p:cNvPr id="5" name="Footer Placeholder 4"/>
          <p:cNvSpPr>
            <a:spLocks noGrp="1"/>
          </p:cNvSpPr>
          <p:nvPr>
            <p:ph type="ftr" sz="quarter" idx="11"/>
          </p:nvPr>
        </p:nvSpPr>
        <p:spPr/>
        <p:txBody>
          <a:bodyPr/>
          <a:lstStyle>
            <a:lvl1pPr>
              <a:defRPr/>
            </a:lvl1pPr>
          </a:lstStyle>
          <a:p>
            <a:r>
              <a:rPr lang="en-US" altLang="zh-CN"/>
              <a:t>Copyright © The McGraw-Hill Companies, Inc.  Permission required to reproduce or display Hartwell et al., 4th edition, Chapter 20</a:t>
            </a:r>
          </a:p>
        </p:txBody>
      </p:sp>
      <p:sp>
        <p:nvSpPr>
          <p:cNvPr id="6" name="Slide Number Placeholder 5"/>
          <p:cNvSpPr>
            <a:spLocks noGrp="1"/>
          </p:cNvSpPr>
          <p:nvPr>
            <p:ph type="sldNum" sz="quarter" idx="12"/>
          </p:nvPr>
        </p:nvSpPr>
        <p:spPr/>
        <p:txBody>
          <a:bodyPr/>
          <a:lstStyle>
            <a:lvl1pPr>
              <a:defRPr/>
            </a:lvl1pPr>
          </a:lstStyle>
          <a:p>
            <a:fld id="{450BE424-2E58-403E-B152-EAED155FA15D}" type="slidenum">
              <a:rPr lang="en-US" altLang="zh-CN"/>
              <a:pPr/>
              <a:t>‹#›</a:t>
            </a:fld>
            <a:endParaRPr lang="en-US" altLang="zh-CN"/>
          </a:p>
        </p:txBody>
      </p:sp>
    </p:spTree>
    <p:extLst>
      <p:ext uri="{BB962C8B-B14F-4D97-AF65-F5344CB8AC3E}">
        <p14:creationId xmlns:p14="http://schemas.microsoft.com/office/powerpoint/2010/main" val="16915824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lvl1pPr>
              <a:defRPr/>
            </a:lvl1pPr>
          </a:lstStyle>
          <a:p>
            <a:endParaRPr lang="zh-CN" altLang="zh-CN"/>
          </a:p>
        </p:txBody>
      </p:sp>
      <p:sp>
        <p:nvSpPr>
          <p:cNvPr id="5" name="Footer Placeholder 4"/>
          <p:cNvSpPr>
            <a:spLocks noGrp="1"/>
          </p:cNvSpPr>
          <p:nvPr>
            <p:ph type="ftr" sz="quarter" idx="11"/>
          </p:nvPr>
        </p:nvSpPr>
        <p:spPr/>
        <p:txBody>
          <a:bodyPr/>
          <a:lstStyle>
            <a:lvl1pPr>
              <a:defRPr/>
            </a:lvl1pPr>
          </a:lstStyle>
          <a:p>
            <a:r>
              <a:rPr lang="en-US" altLang="zh-CN"/>
              <a:t>Copyright © The McGraw-Hill Companies, Inc.  Permission required to reproduce or display Hartwell et al., 4th edition, Chapter 20</a:t>
            </a:r>
          </a:p>
        </p:txBody>
      </p:sp>
      <p:sp>
        <p:nvSpPr>
          <p:cNvPr id="6" name="Slide Number Placeholder 5"/>
          <p:cNvSpPr>
            <a:spLocks noGrp="1"/>
          </p:cNvSpPr>
          <p:nvPr>
            <p:ph type="sldNum" sz="quarter" idx="12"/>
          </p:nvPr>
        </p:nvSpPr>
        <p:spPr/>
        <p:txBody>
          <a:bodyPr/>
          <a:lstStyle>
            <a:lvl1pPr>
              <a:defRPr/>
            </a:lvl1pPr>
          </a:lstStyle>
          <a:p>
            <a:fld id="{ADAED7E0-D5C3-40E0-A5FF-CA0FF98E6F36}" type="slidenum">
              <a:rPr lang="en-US" altLang="zh-CN"/>
              <a:pPr/>
              <a:t>‹#›</a:t>
            </a:fld>
            <a:endParaRPr lang="en-US" altLang="zh-CN"/>
          </a:p>
        </p:txBody>
      </p:sp>
    </p:spTree>
    <p:extLst>
      <p:ext uri="{BB962C8B-B14F-4D97-AF65-F5344CB8AC3E}">
        <p14:creationId xmlns:p14="http://schemas.microsoft.com/office/powerpoint/2010/main" val="111927665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Only">
    <p:spTree>
      <p:nvGrpSpPr>
        <p:cNvPr id="1" name=""/>
        <p:cNvGrpSpPr/>
        <p:nvPr/>
      </p:nvGrpSpPr>
      <p:grpSpPr>
        <a:xfrm>
          <a:off x="0" y="0"/>
          <a:ext cx="0" cy="0"/>
          <a:chOff x="0" y="0"/>
          <a:chExt cx="0" cy="0"/>
        </a:xfrm>
      </p:grpSpPr>
      <p:sp>
        <p:nvSpPr>
          <p:cNvPr id="2" name="Slide Number Placeholder 4"/>
          <p:cNvSpPr>
            <a:spLocks noGrp="1"/>
          </p:cNvSpPr>
          <p:nvPr>
            <p:ph type="sldNum" sz="quarter" idx="10"/>
          </p:nvPr>
        </p:nvSpPr>
        <p:spPr/>
        <p:txBody>
          <a:bodyPr/>
          <a:lstStyle>
            <a:lvl1pPr>
              <a:defRPr sz="1000" b="1">
                <a:latin typeface="Helvetica" charset="0"/>
                <a:cs typeface="Helvetica" charset="0"/>
              </a:defRPr>
            </a:lvl1pPr>
          </a:lstStyle>
          <a:p>
            <a:fld id="{B74F1C18-1AE0-4692-85B4-B9EA2095AD73}" type="slidenum">
              <a:rPr lang="en-US" altLang="zh-CN"/>
              <a:pPr/>
              <a:t>‹#›</a:t>
            </a:fld>
            <a:endParaRPr lang="en-US" altLang="zh-CN"/>
          </a:p>
        </p:txBody>
      </p:sp>
      <p:sp>
        <p:nvSpPr>
          <p:cNvPr id="3" name="Footer Placeholder 4"/>
          <p:cNvSpPr>
            <a:spLocks noGrp="1"/>
          </p:cNvSpPr>
          <p:nvPr>
            <p:ph type="ftr" sz="quarter" idx="11"/>
          </p:nvPr>
        </p:nvSpPr>
        <p:spPr>
          <a:xfrm>
            <a:off x="1528763" y="6356350"/>
            <a:ext cx="6088062" cy="365125"/>
          </a:xfrm>
        </p:spPr>
        <p:txBody>
          <a:bodyPr/>
          <a:lstStyle>
            <a:lvl1pPr>
              <a:defRPr sz="1000" b="1">
                <a:latin typeface="Helvetica" charset="0"/>
                <a:cs typeface="Helvetica" charset="0"/>
              </a:defRPr>
            </a:lvl1pPr>
          </a:lstStyle>
          <a:p>
            <a:r>
              <a:rPr lang="en-US" altLang="zh-CN"/>
              <a:t>Copyright © The McGraw-Hill Companies, Inc.  Permission required to reproduce or display Hartwell et al., 4th edition, Chapter 14</a:t>
            </a:r>
          </a:p>
        </p:txBody>
      </p:sp>
      <p:sp>
        <p:nvSpPr>
          <p:cNvPr id="4" name="Title 1"/>
          <p:cNvSpPr>
            <a:spLocks noGrp="1"/>
          </p:cNvSpPr>
          <p:nvPr>
            <p:ph type="title"/>
          </p:nvPr>
        </p:nvSpPr>
        <p:spPr>
          <a:xfrm>
            <a:off x="0" y="274638"/>
            <a:ext cx="9144000" cy="1143000"/>
          </a:xfrm>
          <a:gradFill flip="none" rotWithShape="1">
            <a:gsLst>
              <a:gs pos="0">
                <a:schemeClr val="accent6">
                  <a:lumMod val="40000"/>
                  <a:lumOff val="60000"/>
                </a:schemeClr>
              </a:gs>
              <a:gs pos="100000">
                <a:srgbClr val="FFB62C"/>
              </a:gs>
              <a:gs pos="48000">
                <a:srgbClr val="FFCF42"/>
              </a:gs>
            </a:gsLst>
            <a:path path="shape">
              <a:fillToRect l="50000" t="50000" r="50000" b="50000"/>
            </a:path>
            <a:tileRect/>
          </a:gradFill>
        </p:spPr>
        <p:txBody>
          <a:bodyPr>
            <a:normAutofit/>
          </a:bodyPr>
          <a:lstStyle>
            <a:lvl1pPr>
              <a:defRPr sz="2800" b="1">
                <a:solidFill>
                  <a:srgbClr val="0000FF"/>
                </a:solidFill>
                <a:effectLst/>
                <a:latin typeface="Helvetica"/>
                <a:cs typeface="Helvetica"/>
              </a:defRPr>
            </a:lvl1pPr>
          </a:lstStyle>
          <a:p>
            <a:r>
              <a:rPr lang="en-US" dirty="0"/>
              <a:t>Click to edit Master title style</a:t>
            </a:r>
          </a:p>
        </p:txBody>
      </p:sp>
    </p:spTree>
    <p:extLst>
      <p:ext uri="{BB962C8B-B14F-4D97-AF65-F5344CB8AC3E}">
        <p14:creationId xmlns:p14="http://schemas.microsoft.com/office/powerpoint/2010/main" val="41873457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0" y="274638"/>
            <a:ext cx="9144000" cy="1143000"/>
          </a:xfrm>
          <a:gradFill flip="none" rotWithShape="1">
            <a:gsLst>
              <a:gs pos="0">
                <a:schemeClr val="accent6">
                  <a:lumMod val="40000"/>
                  <a:lumOff val="60000"/>
                </a:schemeClr>
              </a:gs>
              <a:gs pos="100000">
                <a:srgbClr val="FFB62C"/>
              </a:gs>
              <a:gs pos="48000">
                <a:srgbClr val="FFCF42"/>
              </a:gs>
            </a:gsLst>
            <a:path path="shape">
              <a:fillToRect l="50000" t="50000" r="50000" b="50000"/>
            </a:path>
            <a:tileRect/>
          </a:gradFill>
        </p:spPr>
        <p:txBody>
          <a:bodyPr>
            <a:normAutofit/>
          </a:bodyPr>
          <a:lstStyle>
            <a:lvl1pPr>
              <a:defRPr sz="2800" b="1">
                <a:solidFill>
                  <a:srgbClr val="0000FF"/>
                </a:solidFill>
                <a:effectLst/>
                <a:latin typeface="Helvetica"/>
                <a:cs typeface="Helvetica"/>
              </a:defRPr>
            </a:lvl1pPr>
          </a:lstStyle>
          <a:p>
            <a:r>
              <a:rPr lang="en-US" dirty="0"/>
              <a:t>Click to edit Master title style</a:t>
            </a:r>
          </a:p>
        </p:txBody>
      </p:sp>
      <p:sp>
        <p:nvSpPr>
          <p:cNvPr id="8" name="Content Placeholder 2"/>
          <p:cNvSpPr>
            <a:spLocks noGrp="1"/>
          </p:cNvSpPr>
          <p:nvPr>
            <p:ph idx="1"/>
          </p:nvPr>
        </p:nvSpPr>
        <p:spPr>
          <a:xfrm>
            <a:off x="457200" y="1417638"/>
            <a:ext cx="8229600" cy="4708525"/>
          </a:xfrm>
        </p:spPr>
        <p:txBody>
          <a:bodyPr/>
          <a:lstStyle>
            <a:lvl1pPr marL="0" indent="0">
              <a:spcBef>
                <a:spcPts val="600"/>
              </a:spcBef>
              <a:spcAft>
                <a:spcPts val="600"/>
              </a:spcAft>
              <a:buSzPct val="125000"/>
              <a:buFont typeface="Arial"/>
              <a:buNone/>
              <a:defRPr sz="2200" b="1">
                <a:latin typeface="Helvetica"/>
                <a:cs typeface="Helvetica"/>
              </a:defRPr>
            </a:lvl1pPr>
            <a:lvl2pPr marL="640080" indent="-228600">
              <a:spcBef>
                <a:spcPts val="600"/>
              </a:spcBef>
              <a:spcAft>
                <a:spcPts val="1200"/>
              </a:spcAft>
              <a:buSzPct val="100000"/>
              <a:buFont typeface="Helvetica Neue"/>
              <a:buChar char="•"/>
              <a:defRPr sz="2200" b="1">
                <a:latin typeface="Helvetica"/>
                <a:cs typeface="Helvetica"/>
              </a:defRPr>
            </a:lvl2pPr>
            <a:lvl3pPr marL="868680">
              <a:spcBef>
                <a:spcPts val="0"/>
              </a:spcBef>
              <a:spcAft>
                <a:spcPts val="600"/>
              </a:spcAft>
              <a:buSzPct val="100000"/>
              <a:buFont typeface="Wingdings" charset="2"/>
              <a:buChar char="§"/>
              <a:defRPr sz="2000" b="1">
                <a:latin typeface="Helvetica"/>
                <a:cs typeface="Helvetica"/>
              </a:defRPr>
            </a:lvl3pPr>
            <a:lvl4pPr>
              <a:defRPr b="1">
                <a:latin typeface="Helvetica"/>
                <a:cs typeface="Helvetica"/>
              </a:defRPr>
            </a:lvl4pPr>
            <a:lvl5pPr>
              <a:defRPr b="1">
                <a:latin typeface="Helvetica"/>
                <a:cs typeface="Helvetica"/>
              </a:defRPr>
            </a:lvl5pPr>
          </a:lstStyle>
          <a:p>
            <a:pPr lvl="0"/>
            <a:r>
              <a:rPr lang="en-US" dirty="0"/>
              <a:t>Click to edit Master text styles</a:t>
            </a:r>
          </a:p>
          <a:p>
            <a:pPr lvl="1"/>
            <a:r>
              <a:rPr lang="en-US" dirty="0"/>
              <a:t>Second level</a:t>
            </a:r>
          </a:p>
          <a:p>
            <a:pPr lvl="2"/>
            <a:r>
              <a:rPr lang="en-US" dirty="0"/>
              <a:t>Third level</a:t>
            </a:r>
          </a:p>
        </p:txBody>
      </p:sp>
      <p:sp>
        <p:nvSpPr>
          <p:cNvPr id="4" name="Footer Placeholder 4"/>
          <p:cNvSpPr>
            <a:spLocks noGrp="1"/>
          </p:cNvSpPr>
          <p:nvPr>
            <p:ph type="ftr" sz="quarter" idx="10"/>
          </p:nvPr>
        </p:nvSpPr>
        <p:spPr>
          <a:xfrm>
            <a:off x="1528763" y="6356350"/>
            <a:ext cx="6088062" cy="365125"/>
          </a:xfrm>
        </p:spPr>
        <p:txBody>
          <a:bodyPr/>
          <a:lstStyle>
            <a:lvl1pPr>
              <a:defRPr sz="1000" b="1">
                <a:latin typeface="Helvetica" charset="0"/>
                <a:cs typeface="Helvetica" charset="0"/>
              </a:defRPr>
            </a:lvl1pPr>
          </a:lstStyle>
          <a:p>
            <a:r>
              <a:rPr lang="en-US" altLang="zh-CN"/>
              <a:t>Copyright © The McGraw-Hill Companies, Inc.  Permission required to reproduce or display Hartwell et al., 4th edition, Chapter 20</a:t>
            </a:r>
          </a:p>
        </p:txBody>
      </p:sp>
      <p:sp>
        <p:nvSpPr>
          <p:cNvPr id="5" name="Slide Number Placeholder 5"/>
          <p:cNvSpPr>
            <a:spLocks noGrp="1"/>
          </p:cNvSpPr>
          <p:nvPr>
            <p:ph type="sldNum" sz="quarter" idx="11"/>
          </p:nvPr>
        </p:nvSpPr>
        <p:spPr/>
        <p:txBody>
          <a:bodyPr/>
          <a:lstStyle>
            <a:lvl1pPr>
              <a:defRPr sz="1000" b="1">
                <a:latin typeface="Helvetica" charset="0"/>
                <a:cs typeface="Helvetica" charset="0"/>
              </a:defRPr>
            </a:lvl1pPr>
          </a:lstStyle>
          <a:p>
            <a:fld id="{DE4EC3FD-8A9C-4596-B930-74CD5927A9C9}" type="slidenum">
              <a:rPr lang="en-US" altLang="zh-CN"/>
              <a:pPr/>
              <a:t>‹#›</a:t>
            </a:fld>
            <a:endParaRPr lang="en-US" altLang="zh-CN"/>
          </a:p>
        </p:txBody>
      </p:sp>
    </p:spTree>
    <p:extLst>
      <p:ext uri="{BB962C8B-B14F-4D97-AF65-F5344CB8AC3E}">
        <p14:creationId xmlns:p14="http://schemas.microsoft.com/office/powerpoint/2010/main" val="117182399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Slide Number Placeholder 3"/>
          <p:cNvSpPr>
            <a:spLocks noGrp="1"/>
          </p:cNvSpPr>
          <p:nvPr>
            <p:ph type="sldNum" sz="quarter" idx="10"/>
          </p:nvPr>
        </p:nvSpPr>
        <p:spPr/>
        <p:txBody>
          <a:bodyPr/>
          <a:lstStyle>
            <a:lvl1pPr>
              <a:defRPr sz="1000" b="1">
                <a:latin typeface="Helvetica" charset="0"/>
                <a:cs typeface="Helvetica" charset="0"/>
              </a:defRPr>
            </a:lvl1pPr>
          </a:lstStyle>
          <a:p>
            <a:fld id="{28B385A0-D9EA-425D-9FB4-AEBA08D7602D}" type="slidenum">
              <a:rPr lang="en-US" altLang="zh-CN"/>
              <a:pPr/>
              <a:t>‹#›</a:t>
            </a:fld>
            <a:endParaRPr lang="en-US" altLang="zh-CN"/>
          </a:p>
        </p:txBody>
      </p:sp>
      <p:sp>
        <p:nvSpPr>
          <p:cNvPr id="3" name="Footer Placeholder 4"/>
          <p:cNvSpPr>
            <a:spLocks noGrp="1"/>
          </p:cNvSpPr>
          <p:nvPr>
            <p:ph type="ftr" sz="quarter" idx="11"/>
          </p:nvPr>
        </p:nvSpPr>
        <p:spPr>
          <a:xfrm>
            <a:off x="1528763" y="6356350"/>
            <a:ext cx="6088062" cy="365125"/>
          </a:xfrm>
        </p:spPr>
        <p:txBody>
          <a:bodyPr/>
          <a:lstStyle>
            <a:lvl1pPr>
              <a:defRPr sz="1000" b="1">
                <a:latin typeface="Helvetica" charset="0"/>
                <a:cs typeface="Helvetica" charset="0"/>
              </a:defRPr>
            </a:lvl1pPr>
          </a:lstStyle>
          <a:p>
            <a:r>
              <a:rPr lang="en-US" altLang="zh-CN"/>
              <a:t>Copyright © The McGraw-Hill Companies, Inc.  Permission required to reproduce or display Hartwell et al., 4th edition, Chapter 20</a:t>
            </a:r>
          </a:p>
        </p:txBody>
      </p:sp>
    </p:spTree>
    <p:extLst>
      <p:ext uri="{BB962C8B-B14F-4D97-AF65-F5344CB8AC3E}">
        <p14:creationId xmlns:p14="http://schemas.microsoft.com/office/powerpoint/2010/main" val="36459099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9" name="Title 1"/>
          <p:cNvSpPr>
            <a:spLocks noGrp="1"/>
          </p:cNvSpPr>
          <p:nvPr>
            <p:ph type="title"/>
          </p:nvPr>
        </p:nvSpPr>
        <p:spPr>
          <a:xfrm>
            <a:off x="0" y="274638"/>
            <a:ext cx="9144000" cy="1143000"/>
          </a:xfrm>
          <a:gradFill flip="none" rotWithShape="1">
            <a:gsLst>
              <a:gs pos="0">
                <a:schemeClr val="accent6">
                  <a:lumMod val="40000"/>
                  <a:lumOff val="60000"/>
                </a:schemeClr>
              </a:gs>
              <a:gs pos="100000">
                <a:srgbClr val="FFB62C"/>
              </a:gs>
              <a:gs pos="48000">
                <a:srgbClr val="FFCF42"/>
              </a:gs>
            </a:gsLst>
            <a:path path="shape">
              <a:fillToRect l="50000" t="50000" r="50000" b="50000"/>
            </a:path>
            <a:tileRect/>
          </a:gradFill>
          <a:ln>
            <a:noFill/>
          </a:ln>
        </p:spPr>
        <p:txBody>
          <a:bodyPr vert="horz" wrap="square" lIns="91440" tIns="45720" rIns="91440" bIns="45720" numCol="1" anchor="ctr" anchorCtr="0" compatLnSpc="1">
            <a:prstTxWarp prst="textNoShape">
              <a:avLst/>
            </a:prstTxWarp>
            <a:normAutofit/>
          </a:bodyPr>
          <a:lstStyle>
            <a:lvl1pPr>
              <a:defRPr lang="en-US" sz="2800" b="1" dirty="0">
                <a:solidFill>
                  <a:srgbClr val="0000FF"/>
                </a:solidFill>
                <a:effectLst/>
                <a:latin typeface="Helvetica"/>
                <a:cs typeface="Helvetica"/>
              </a:defRPr>
            </a:lvl1pPr>
          </a:lstStyle>
          <a:p>
            <a:pPr lvl="0"/>
            <a:r>
              <a:rPr lang="en-US" dirty="0"/>
              <a:t>Click to edit Master title style</a:t>
            </a:r>
          </a:p>
        </p:txBody>
      </p:sp>
      <p:sp>
        <p:nvSpPr>
          <p:cNvPr id="10" name="Content Placeholder 2"/>
          <p:cNvSpPr>
            <a:spLocks noGrp="1"/>
          </p:cNvSpPr>
          <p:nvPr>
            <p:ph idx="1"/>
          </p:nvPr>
        </p:nvSpPr>
        <p:spPr>
          <a:xfrm>
            <a:off x="457200" y="1418736"/>
            <a:ext cx="4114800" cy="1408855"/>
          </a:xfrm>
        </p:spPr>
        <p:txBody>
          <a:bodyPr/>
          <a:lstStyle>
            <a:lvl1pPr marL="0" indent="0">
              <a:spcBef>
                <a:spcPts val="600"/>
              </a:spcBef>
              <a:spcAft>
                <a:spcPts val="600"/>
              </a:spcAft>
              <a:buSzPct val="125000"/>
              <a:buFont typeface="Arial"/>
              <a:buNone/>
              <a:defRPr sz="2200" b="1">
                <a:latin typeface="Helvetica"/>
                <a:cs typeface="Helvetica"/>
              </a:defRPr>
            </a:lvl1pPr>
            <a:lvl2pPr marL="640080" indent="-228600">
              <a:spcBef>
                <a:spcPts val="600"/>
              </a:spcBef>
              <a:spcAft>
                <a:spcPts val="1200"/>
              </a:spcAft>
              <a:buSzPct val="100000"/>
              <a:buFont typeface="Helvetica Neue"/>
              <a:buChar char="•"/>
              <a:defRPr sz="2200" b="1">
                <a:latin typeface="Helvetica"/>
                <a:cs typeface="Helvetica"/>
              </a:defRPr>
            </a:lvl2pPr>
            <a:lvl3pPr marL="868680">
              <a:spcBef>
                <a:spcPts val="0"/>
              </a:spcBef>
              <a:spcAft>
                <a:spcPts val="600"/>
              </a:spcAft>
              <a:buSzPct val="100000"/>
              <a:buFont typeface="Wingdings" charset="2"/>
              <a:buChar char="§"/>
              <a:defRPr sz="2000" b="1">
                <a:latin typeface="Helvetica"/>
                <a:cs typeface="Helvetica"/>
              </a:defRPr>
            </a:lvl3pPr>
            <a:lvl4pPr>
              <a:defRPr b="1">
                <a:latin typeface="Helvetica"/>
                <a:cs typeface="Helvetica"/>
              </a:defRPr>
            </a:lvl4pPr>
            <a:lvl5pPr>
              <a:defRPr b="1">
                <a:latin typeface="Helvetica"/>
                <a:cs typeface="Helvetica"/>
              </a:defRPr>
            </a:lvl5pPr>
          </a:lstStyle>
          <a:p>
            <a:pPr lvl="0"/>
            <a:r>
              <a:rPr lang="en-US" dirty="0"/>
              <a:t>Click to edit Master text styles</a:t>
            </a:r>
          </a:p>
        </p:txBody>
      </p:sp>
      <p:sp>
        <p:nvSpPr>
          <p:cNvPr id="11" name="Content Placeholder 2"/>
          <p:cNvSpPr>
            <a:spLocks noGrp="1"/>
          </p:cNvSpPr>
          <p:nvPr>
            <p:ph idx="13"/>
          </p:nvPr>
        </p:nvSpPr>
        <p:spPr>
          <a:xfrm>
            <a:off x="4572000" y="1418736"/>
            <a:ext cx="4114800" cy="1408855"/>
          </a:xfrm>
        </p:spPr>
        <p:txBody>
          <a:bodyPr/>
          <a:lstStyle>
            <a:lvl1pPr marL="0" indent="0">
              <a:spcBef>
                <a:spcPts val="600"/>
              </a:spcBef>
              <a:spcAft>
                <a:spcPts val="600"/>
              </a:spcAft>
              <a:buSzPct val="125000"/>
              <a:buFont typeface="Arial"/>
              <a:buNone/>
              <a:defRPr sz="2200" b="1">
                <a:latin typeface="Helvetica"/>
                <a:cs typeface="Helvetica"/>
              </a:defRPr>
            </a:lvl1pPr>
            <a:lvl2pPr marL="640080" indent="-228600">
              <a:spcBef>
                <a:spcPts val="600"/>
              </a:spcBef>
              <a:spcAft>
                <a:spcPts val="1200"/>
              </a:spcAft>
              <a:buSzPct val="100000"/>
              <a:buFont typeface="Helvetica Neue"/>
              <a:buChar char="•"/>
              <a:defRPr sz="2200" b="1">
                <a:latin typeface="Helvetica"/>
                <a:cs typeface="Helvetica"/>
              </a:defRPr>
            </a:lvl2pPr>
            <a:lvl3pPr marL="868680">
              <a:spcBef>
                <a:spcPts val="0"/>
              </a:spcBef>
              <a:spcAft>
                <a:spcPts val="600"/>
              </a:spcAft>
              <a:buSzPct val="100000"/>
              <a:buFont typeface="Wingdings" charset="2"/>
              <a:buChar char="§"/>
              <a:defRPr sz="2000" b="1">
                <a:latin typeface="Helvetica"/>
                <a:cs typeface="Helvetica"/>
              </a:defRPr>
            </a:lvl3pPr>
            <a:lvl4pPr>
              <a:defRPr b="1">
                <a:latin typeface="Helvetica"/>
                <a:cs typeface="Helvetica"/>
              </a:defRPr>
            </a:lvl4pPr>
            <a:lvl5pPr>
              <a:defRPr b="1">
                <a:latin typeface="Helvetica"/>
                <a:cs typeface="Helvetica"/>
              </a:defRPr>
            </a:lvl5pPr>
          </a:lstStyle>
          <a:p>
            <a:pPr lvl="0"/>
            <a:r>
              <a:rPr lang="en-US" dirty="0"/>
              <a:t>Click to edit Master text styles</a:t>
            </a:r>
          </a:p>
        </p:txBody>
      </p:sp>
      <p:sp>
        <p:nvSpPr>
          <p:cNvPr id="5" name="Slide Number Placeholder 6"/>
          <p:cNvSpPr>
            <a:spLocks noGrp="1"/>
          </p:cNvSpPr>
          <p:nvPr>
            <p:ph type="sldNum" sz="quarter" idx="14"/>
          </p:nvPr>
        </p:nvSpPr>
        <p:spPr/>
        <p:txBody>
          <a:bodyPr/>
          <a:lstStyle>
            <a:lvl1pPr>
              <a:defRPr>
                <a:latin typeface="Helvetica" charset="0"/>
                <a:cs typeface="Helvetica" charset="0"/>
              </a:defRPr>
            </a:lvl1pPr>
          </a:lstStyle>
          <a:p>
            <a:fld id="{CE4B0AA2-2243-4CC0-A6C3-1F97329D4E0A}" type="slidenum">
              <a:rPr lang="en-US" altLang="zh-CN"/>
              <a:pPr/>
              <a:t>‹#›</a:t>
            </a:fld>
            <a:endParaRPr lang="en-US" altLang="zh-CN"/>
          </a:p>
        </p:txBody>
      </p:sp>
      <p:sp>
        <p:nvSpPr>
          <p:cNvPr id="6" name="Footer Placeholder 4"/>
          <p:cNvSpPr>
            <a:spLocks noGrp="1"/>
          </p:cNvSpPr>
          <p:nvPr>
            <p:ph type="ftr" sz="quarter" idx="15"/>
          </p:nvPr>
        </p:nvSpPr>
        <p:spPr>
          <a:xfrm>
            <a:off x="1528763" y="6356350"/>
            <a:ext cx="6088062" cy="365125"/>
          </a:xfrm>
        </p:spPr>
        <p:txBody>
          <a:bodyPr/>
          <a:lstStyle>
            <a:lvl1pPr>
              <a:defRPr sz="1000" b="1">
                <a:latin typeface="Helvetica" charset="0"/>
                <a:cs typeface="Helvetica" charset="0"/>
              </a:defRPr>
            </a:lvl1pPr>
          </a:lstStyle>
          <a:p>
            <a:r>
              <a:rPr lang="en-US" altLang="zh-CN"/>
              <a:t>Copyright © The McGraw-Hill Companies, Inc.  Permission required to reproduce or display Hartwell et al., 4th edition, Chapter 20</a:t>
            </a:r>
          </a:p>
        </p:txBody>
      </p:sp>
    </p:spTree>
    <p:extLst>
      <p:ext uri="{BB962C8B-B14F-4D97-AF65-F5344CB8AC3E}">
        <p14:creationId xmlns:p14="http://schemas.microsoft.com/office/powerpoint/2010/main" val="22685440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and Content">
    <p:spTree>
      <p:nvGrpSpPr>
        <p:cNvPr id="1" name=""/>
        <p:cNvGrpSpPr/>
        <p:nvPr/>
      </p:nvGrpSpPr>
      <p:grpSpPr>
        <a:xfrm>
          <a:off x="0" y="0"/>
          <a:ext cx="0" cy="0"/>
          <a:chOff x="0" y="0"/>
          <a:chExt cx="0" cy="0"/>
        </a:xfrm>
      </p:grpSpPr>
      <p:sp>
        <p:nvSpPr>
          <p:cNvPr id="7" name="Title 1"/>
          <p:cNvSpPr>
            <a:spLocks noGrp="1"/>
          </p:cNvSpPr>
          <p:nvPr>
            <p:ph type="title"/>
          </p:nvPr>
        </p:nvSpPr>
        <p:spPr>
          <a:xfrm>
            <a:off x="0" y="274638"/>
            <a:ext cx="9144000" cy="1143000"/>
          </a:xfrm>
          <a:gradFill flip="none" rotWithShape="1">
            <a:gsLst>
              <a:gs pos="0">
                <a:schemeClr val="accent6">
                  <a:lumMod val="40000"/>
                  <a:lumOff val="60000"/>
                </a:schemeClr>
              </a:gs>
              <a:gs pos="100000">
                <a:srgbClr val="FFB62C"/>
              </a:gs>
              <a:gs pos="48000">
                <a:srgbClr val="FFCF42"/>
              </a:gs>
            </a:gsLst>
            <a:path path="shape">
              <a:fillToRect l="50000" t="50000" r="50000" b="50000"/>
            </a:path>
            <a:tileRect/>
          </a:gradFill>
        </p:spPr>
        <p:txBody>
          <a:bodyPr>
            <a:normAutofit/>
          </a:bodyPr>
          <a:lstStyle>
            <a:lvl1pPr>
              <a:defRPr sz="2800" b="1">
                <a:solidFill>
                  <a:srgbClr val="0000FF"/>
                </a:solidFill>
                <a:effectLst/>
                <a:latin typeface="Helvetica"/>
                <a:cs typeface="Helvetica"/>
              </a:defRPr>
            </a:lvl1pPr>
          </a:lstStyle>
          <a:p>
            <a:r>
              <a:rPr lang="en-US" dirty="0"/>
              <a:t>Click to edit Master title style</a:t>
            </a:r>
          </a:p>
        </p:txBody>
      </p:sp>
      <p:sp>
        <p:nvSpPr>
          <p:cNvPr id="8" name="Content Placeholder 2"/>
          <p:cNvSpPr>
            <a:spLocks noGrp="1"/>
          </p:cNvSpPr>
          <p:nvPr>
            <p:ph idx="1"/>
          </p:nvPr>
        </p:nvSpPr>
        <p:spPr>
          <a:xfrm>
            <a:off x="457200" y="1417638"/>
            <a:ext cx="8229600" cy="4708525"/>
          </a:xfrm>
        </p:spPr>
        <p:txBody>
          <a:bodyPr/>
          <a:lstStyle>
            <a:lvl1pPr marL="0" indent="0">
              <a:spcBef>
                <a:spcPts val="600"/>
              </a:spcBef>
              <a:spcAft>
                <a:spcPts val="600"/>
              </a:spcAft>
              <a:buSzPct val="125000"/>
              <a:buFont typeface="Arial"/>
              <a:buNone/>
              <a:defRPr sz="2200" b="1">
                <a:latin typeface="Helvetica"/>
                <a:cs typeface="Helvetica"/>
              </a:defRPr>
            </a:lvl1pPr>
            <a:lvl2pPr marL="640080" indent="-228600">
              <a:spcBef>
                <a:spcPts val="600"/>
              </a:spcBef>
              <a:spcAft>
                <a:spcPts val="1200"/>
              </a:spcAft>
              <a:buSzPct val="100000"/>
              <a:buFont typeface="Helvetica Neue"/>
              <a:buChar char="•"/>
              <a:defRPr sz="2200" b="1">
                <a:latin typeface="Helvetica"/>
                <a:cs typeface="Helvetica"/>
              </a:defRPr>
            </a:lvl2pPr>
            <a:lvl3pPr marL="868680">
              <a:spcBef>
                <a:spcPts val="0"/>
              </a:spcBef>
              <a:spcAft>
                <a:spcPts val="600"/>
              </a:spcAft>
              <a:buSzPct val="100000"/>
              <a:buFont typeface="Wingdings" charset="2"/>
              <a:buChar char="§"/>
              <a:defRPr sz="2000" b="1">
                <a:latin typeface="Helvetica"/>
                <a:cs typeface="Helvetica"/>
              </a:defRPr>
            </a:lvl3pPr>
            <a:lvl4pPr>
              <a:defRPr b="1">
                <a:latin typeface="Helvetica"/>
                <a:cs typeface="Helvetica"/>
              </a:defRPr>
            </a:lvl4pPr>
            <a:lvl5pPr>
              <a:defRPr b="1">
                <a:latin typeface="Helvetica"/>
                <a:cs typeface="Helvetica"/>
              </a:defRPr>
            </a:lvl5pPr>
          </a:lstStyle>
          <a:p>
            <a:pPr lvl="0"/>
            <a:r>
              <a:rPr lang="en-US" dirty="0"/>
              <a:t>Click to edit Master text styles</a:t>
            </a:r>
          </a:p>
          <a:p>
            <a:pPr lvl="1"/>
            <a:r>
              <a:rPr lang="en-US" dirty="0"/>
              <a:t>Second level</a:t>
            </a:r>
          </a:p>
          <a:p>
            <a:pPr lvl="2"/>
            <a:r>
              <a:rPr lang="en-US" dirty="0"/>
              <a:t>Third level</a:t>
            </a:r>
          </a:p>
        </p:txBody>
      </p:sp>
      <p:sp>
        <p:nvSpPr>
          <p:cNvPr id="4" name="Footer Placeholder 4"/>
          <p:cNvSpPr>
            <a:spLocks noGrp="1"/>
          </p:cNvSpPr>
          <p:nvPr>
            <p:ph type="ftr" sz="quarter" idx="10"/>
          </p:nvPr>
        </p:nvSpPr>
        <p:spPr>
          <a:xfrm>
            <a:off x="1528763" y="6356350"/>
            <a:ext cx="6088062" cy="365125"/>
          </a:xfrm>
        </p:spPr>
        <p:txBody>
          <a:bodyPr/>
          <a:lstStyle>
            <a:lvl1pPr>
              <a:defRPr sz="1000" b="1">
                <a:latin typeface="Helvetica" charset="0"/>
                <a:cs typeface="Helvetica" charset="0"/>
              </a:defRPr>
            </a:lvl1pPr>
          </a:lstStyle>
          <a:p>
            <a:r>
              <a:rPr lang="en-US" altLang="zh-CN"/>
              <a:t>Copyright © The McGraw-Hill Companies, Inc.  Permission required to reproduce or display Hartwell et al., 4th edition, Chapter 20</a:t>
            </a:r>
          </a:p>
        </p:txBody>
      </p:sp>
      <p:sp>
        <p:nvSpPr>
          <p:cNvPr id="5" name="Slide Number Placeholder 5"/>
          <p:cNvSpPr>
            <a:spLocks noGrp="1"/>
          </p:cNvSpPr>
          <p:nvPr>
            <p:ph type="sldNum" sz="quarter" idx="11"/>
          </p:nvPr>
        </p:nvSpPr>
        <p:spPr/>
        <p:txBody>
          <a:bodyPr/>
          <a:lstStyle>
            <a:lvl1pPr>
              <a:defRPr sz="1000" b="1">
                <a:latin typeface="Helvetica" charset="0"/>
                <a:cs typeface="Helvetica" charset="0"/>
              </a:defRPr>
            </a:lvl1pPr>
          </a:lstStyle>
          <a:p>
            <a:fld id="{DE4EC3FD-8A9C-4596-B930-74CD5927A9C9}" type="slidenum">
              <a:rPr lang="en-US" altLang="zh-CN"/>
              <a:pPr/>
              <a:t>‹#›</a:t>
            </a:fld>
            <a:endParaRPr lang="en-US" altLang="zh-CN"/>
          </a:p>
        </p:txBody>
      </p:sp>
    </p:spTree>
    <p:extLst>
      <p:ext uri="{BB962C8B-B14F-4D97-AF65-F5344CB8AC3E}">
        <p14:creationId xmlns:p14="http://schemas.microsoft.com/office/powerpoint/2010/main" val="406212232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lvl1pPr>
              <a:defRPr/>
            </a:lvl1pPr>
          </a:lstStyle>
          <a:p>
            <a:endParaRPr lang="zh-CN" altLang="zh-CN"/>
          </a:p>
        </p:txBody>
      </p:sp>
      <p:sp>
        <p:nvSpPr>
          <p:cNvPr id="5" name="Footer Placeholder 4"/>
          <p:cNvSpPr>
            <a:spLocks noGrp="1"/>
          </p:cNvSpPr>
          <p:nvPr>
            <p:ph type="ftr" sz="quarter" idx="11"/>
          </p:nvPr>
        </p:nvSpPr>
        <p:spPr/>
        <p:txBody>
          <a:bodyPr/>
          <a:lstStyle>
            <a:lvl1pPr>
              <a:defRPr/>
            </a:lvl1pPr>
          </a:lstStyle>
          <a:p>
            <a:r>
              <a:rPr lang="en-US" altLang="zh-CN"/>
              <a:t>Copyright © The McGraw-Hill Companies, Inc.  Permission required to reproduce or display Hartwell et al., 4th edition, Chapter 20</a:t>
            </a:r>
          </a:p>
        </p:txBody>
      </p:sp>
      <p:sp>
        <p:nvSpPr>
          <p:cNvPr id="6" name="Slide Number Placeholder 5"/>
          <p:cNvSpPr>
            <a:spLocks noGrp="1"/>
          </p:cNvSpPr>
          <p:nvPr>
            <p:ph type="sldNum" sz="quarter" idx="12"/>
          </p:nvPr>
        </p:nvSpPr>
        <p:spPr/>
        <p:txBody>
          <a:bodyPr/>
          <a:lstStyle>
            <a:lvl1pPr>
              <a:defRPr/>
            </a:lvl1pPr>
          </a:lstStyle>
          <a:p>
            <a:fld id="{83063CB4-6554-41B3-80CB-AB0D80C8ECAD}" type="slidenum">
              <a:rPr lang="en-US" altLang="zh-CN"/>
              <a:pPr/>
              <a:t>‹#›</a:t>
            </a:fld>
            <a:endParaRPr lang="en-US" altLang="zh-CN"/>
          </a:p>
        </p:txBody>
      </p:sp>
    </p:spTree>
    <p:extLst>
      <p:ext uri="{BB962C8B-B14F-4D97-AF65-F5344CB8AC3E}">
        <p14:creationId xmlns:p14="http://schemas.microsoft.com/office/powerpoint/2010/main" val="314372056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3"/>
          <p:cNvSpPr>
            <a:spLocks noGrp="1"/>
          </p:cNvSpPr>
          <p:nvPr>
            <p:ph type="dt" sz="half" idx="10"/>
          </p:nvPr>
        </p:nvSpPr>
        <p:spPr/>
        <p:txBody>
          <a:bodyPr/>
          <a:lstStyle>
            <a:lvl1pPr>
              <a:defRPr/>
            </a:lvl1pPr>
          </a:lstStyle>
          <a:p>
            <a:endParaRPr lang="zh-CN" altLang="zh-CN"/>
          </a:p>
        </p:txBody>
      </p:sp>
      <p:sp>
        <p:nvSpPr>
          <p:cNvPr id="8" name="Footer Placeholder 4"/>
          <p:cNvSpPr>
            <a:spLocks noGrp="1"/>
          </p:cNvSpPr>
          <p:nvPr>
            <p:ph type="ftr" sz="quarter" idx="11"/>
          </p:nvPr>
        </p:nvSpPr>
        <p:spPr/>
        <p:txBody>
          <a:bodyPr/>
          <a:lstStyle>
            <a:lvl1pPr>
              <a:defRPr/>
            </a:lvl1pPr>
          </a:lstStyle>
          <a:p>
            <a:r>
              <a:rPr lang="en-US" altLang="zh-CN"/>
              <a:t>Copyright © The McGraw-Hill Companies, Inc.  Permission required to reproduce or display Hartwell et al., 4th edition, Chapter 20</a:t>
            </a:r>
          </a:p>
        </p:txBody>
      </p:sp>
      <p:sp>
        <p:nvSpPr>
          <p:cNvPr id="9" name="Slide Number Placeholder 5"/>
          <p:cNvSpPr>
            <a:spLocks noGrp="1"/>
          </p:cNvSpPr>
          <p:nvPr>
            <p:ph type="sldNum" sz="quarter" idx="12"/>
          </p:nvPr>
        </p:nvSpPr>
        <p:spPr/>
        <p:txBody>
          <a:bodyPr/>
          <a:lstStyle>
            <a:lvl1pPr>
              <a:defRPr/>
            </a:lvl1pPr>
          </a:lstStyle>
          <a:p>
            <a:fld id="{1A4D1D5E-DE33-4B72-8B48-D8D0375ED170}" type="slidenum">
              <a:rPr lang="en-US" altLang="zh-CN"/>
              <a:pPr/>
              <a:t>‹#›</a:t>
            </a:fld>
            <a:endParaRPr lang="en-US" altLang="zh-CN"/>
          </a:p>
        </p:txBody>
      </p:sp>
    </p:spTree>
    <p:extLst>
      <p:ext uri="{BB962C8B-B14F-4D97-AF65-F5344CB8AC3E}">
        <p14:creationId xmlns:p14="http://schemas.microsoft.com/office/powerpoint/2010/main" val="275982397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zh-CN" altLang="zh-CN"/>
          </a:p>
        </p:txBody>
      </p:sp>
      <p:sp>
        <p:nvSpPr>
          <p:cNvPr id="6" name="Footer Placeholder 4"/>
          <p:cNvSpPr>
            <a:spLocks noGrp="1"/>
          </p:cNvSpPr>
          <p:nvPr>
            <p:ph type="ftr" sz="quarter" idx="11"/>
          </p:nvPr>
        </p:nvSpPr>
        <p:spPr/>
        <p:txBody>
          <a:bodyPr/>
          <a:lstStyle>
            <a:lvl1pPr>
              <a:defRPr/>
            </a:lvl1pPr>
          </a:lstStyle>
          <a:p>
            <a:r>
              <a:rPr lang="en-US" altLang="zh-CN"/>
              <a:t>Copyright © The McGraw-Hill Companies, Inc.  Permission required to reproduce or display Hartwell et al., 4th edition, Chapter 20</a:t>
            </a:r>
          </a:p>
        </p:txBody>
      </p:sp>
      <p:sp>
        <p:nvSpPr>
          <p:cNvPr id="7" name="Slide Number Placeholder 5"/>
          <p:cNvSpPr>
            <a:spLocks noGrp="1"/>
          </p:cNvSpPr>
          <p:nvPr>
            <p:ph type="sldNum" sz="quarter" idx="12"/>
          </p:nvPr>
        </p:nvSpPr>
        <p:spPr/>
        <p:txBody>
          <a:bodyPr/>
          <a:lstStyle>
            <a:lvl1pPr>
              <a:defRPr/>
            </a:lvl1pPr>
          </a:lstStyle>
          <a:p>
            <a:fld id="{6E8B9F96-F6F7-4C06-9A5D-BD7E6FF76C82}" type="slidenum">
              <a:rPr lang="en-US" altLang="zh-CN"/>
              <a:pPr/>
              <a:t>‹#›</a:t>
            </a:fld>
            <a:endParaRPr lang="en-US" altLang="zh-CN"/>
          </a:p>
        </p:txBody>
      </p:sp>
    </p:spTree>
    <p:extLst>
      <p:ext uri="{BB962C8B-B14F-4D97-AF65-F5344CB8AC3E}">
        <p14:creationId xmlns:p14="http://schemas.microsoft.com/office/powerpoint/2010/main" val="6698983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3"/>
          <p:cNvSpPr>
            <a:spLocks noGrp="1"/>
          </p:cNvSpPr>
          <p:nvPr>
            <p:ph type="dt" sz="half" idx="10"/>
          </p:nvPr>
        </p:nvSpPr>
        <p:spPr/>
        <p:txBody>
          <a:bodyPr/>
          <a:lstStyle>
            <a:lvl1pPr>
              <a:defRPr/>
            </a:lvl1pPr>
          </a:lstStyle>
          <a:p>
            <a:endParaRPr lang="zh-CN" altLang="zh-CN"/>
          </a:p>
        </p:txBody>
      </p:sp>
      <p:sp>
        <p:nvSpPr>
          <p:cNvPr id="6" name="Footer Placeholder 4"/>
          <p:cNvSpPr>
            <a:spLocks noGrp="1"/>
          </p:cNvSpPr>
          <p:nvPr>
            <p:ph type="ftr" sz="quarter" idx="11"/>
          </p:nvPr>
        </p:nvSpPr>
        <p:spPr/>
        <p:txBody>
          <a:bodyPr/>
          <a:lstStyle>
            <a:lvl1pPr>
              <a:defRPr/>
            </a:lvl1pPr>
          </a:lstStyle>
          <a:p>
            <a:r>
              <a:rPr lang="en-US" altLang="zh-CN"/>
              <a:t>Copyright © The McGraw-Hill Companies, Inc.  Permission required to reproduce or display Hartwell et al., 4th edition, Chapter 20</a:t>
            </a:r>
          </a:p>
        </p:txBody>
      </p:sp>
      <p:sp>
        <p:nvSpPr>
          <p:cNvPr id="7" name="Slide Number Placeholder 5"/>
          <p:cNvSpPr>
            <a:spLocks noGrp="1"/>
          </p:cNvSpPr>
          <p:nvPr>
            <p:ph type="sldNum" sz="quarter" idx="12"/>
          </p:nvPr>
        </p:nvSpPr>
        <p:spPr/>
        <p:txBody>
          <a:bodyPr/>
          <a:lstStyle>
            <a:lvl1pPr>
              <a:defRPr/>
            </a:lvl1pPr>
          </a:lstStyle>
          <a:p>
            <a:fld id="{0C05D085-B848-4F19-8C7B-A1021560397C}" type="slidenum">
              <a:rPr lang="en-US" altLang="zh-CN"/>
              <a:pPr/>
              <a:t>‹#›</a:t>
            </a:fld>
            <a:endParaRPr lang="en-US" altLang="zh-CN"/>
          </a:p>
        </p:txBody>
      </p:sp>
    </p:spTree>
    <p:extLst>
      <p:ext uri="{BB962C8B-B14F-4D97-AF65-F5344CB8AC3E}">
        <p14:creationId xmlns:p14="http://schemas.microsoft.com/office/powerpoint/2010/main" val="398296232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457200" y="274638"/>
            <a:ext cx="8229600" cy="1143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zh-CN" dirty="0"/>
              <a:t>Click to edit Master title style</a:t>
            </a:r>
          </a:p>
        </p:txBody>
      </p:sp>
      <p:sp>
        <p:nvSpPr>
          <p:cNvPr id="1027" name="Text Placeholder 2"/>
          <p:cNvSpPr>
            <a:spLocks noGrp="1"/>
          </p:cNvSpPr>
          <p:nvPr>
            <p:ph type="body" idx="1"/>
          </p:nvPr>
        </p:nvSpPr>
        <p:spPr bwMode="auto">
          <a:xfrm>
            <a:off x="457200" y="1600200"/>
            <a:ext cx="8229600" cy="45259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ctr" anchorCtr="0" compatLnSpc="1">
            <a:prstTxWarp prst="textNoShape">
              <a:avLst/>
            </a:prstTxWarp>
          </a:bodyPr>
          <a:lstStyle>
            <a:lvl1pPr>
              <a:defRPr sz="1200">
                <a:solidFill>
                  <a:srgbClr val="898989"/>
                </a:solidFill>
                <a:latin typeface="Calibri" charset="0"/>
              </a:defRPr>
            </a:lvl1pPr>
          </a:lstStyle>
          <a:p>
            <a:endParaRPr lang="zh-CN" altLang="zh-CN"/>
          </a:p>
        </p:txBody>
      </p:sp>
      <p:sp>
        <p:nvSpPr>
          <p:cNvPr id="5"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ctr" anchorCtr="0" compatLnSpc="1">
            <a:prstTxWarp prst="textNoShape">
              <a:avLst/>
            </a:prstTxWarp>
          </a:bodyPr>
          <a:lstStyle>
            <a:lvl1pPr algn="ctr">
              <a:defRPr sz="1200">
                <a:solidFill>
                  <a:srgbClr val="898989"/>
                </a:solidFill>
                <a:latin typeface="Calibri" charset="0"/>
              </a:defRPr>
            </a:lvl1pPr>
          </a:lstStyle>
          <a:p>
            <a:r>
              <a:rPr lang="en-US" altLang="zh-CN"/>
              <a:t>Copyright © The McGraw-Hill Companies, Inc.  Permission required to reproduce or display Hartwell et al., 4th edition, Chapter 20</a:t>
            </a:r>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wrap="square" lIns="91440" tIns="45720" rIns="91440" bIns="45720" numCol="1" anchor="ctr" anchorCtr="0" compatLnSpc="1">
            <a:prstTxWarp prst="textNoShape">
              <a:avLst/>
            </a:prstTxWarp>
          </a:bodyPr>
          <a:lstStyle>
            <a:lvl1pPr algn="r">
              <a:defRPr sz="1200">
                <a:solidFill>
                  <a:srgbClr val="898989"/>
                </a:solidFill>
                <a:latin typeface="Calibri" charset="0"/>
              </a:defRPr>
            </a:lvl1pPr>
          </a:lstStyle>
          <a:p>
            <a:fld id="{0234C729-F3B5-49DE-B9D6-4804D049F025}" type="slidenum">
              <a:rPr lang="en-US" altLang="zh-CN"/>
              <a:pPr/>
              <a:t>‹#›</a:t>
            </a:fld>
            <a:endParaRPr lang="en-US" altLang="zh-CN"/>
          </a:p>
        </p:txBody>
      </p:sp>
    </p:spTree>
  </p:cSld>
  <p:clrMap bg1="lt1" tx1="dk1" bg2="lt2" tx2="dk2" accent1="accent1" accent2="accent2" accent3="accent3" accent4="accent4" accent5="accent5" accent6="accent6" hlink="hlink" folHlink="folHlink"/>
  <p:sldLayoutIdLst>
    <p:sldLayoutId id="2147483908" r:id="rId1"/>
    <p:sldLayoutId id="2147483909" r:id="rId2"/>
    <p:sldLayoutId id="2147483910" r:id="rId3"/>
    <p:sldLayoutId id="2147483911" r:id="rId4"/>
    <p:sldLayoutId id="2147483916" r:id="rId5"/>
    <p:sldLayoutId id="2147483902" r:id="rId6"/>
    <p:sldLayoutId id="2147483903" r:id="rId7"/>
    <p:sldLayoutId id="2147483904" r:id="rId8"/>
    <p:sldLayoutId id="2147483905" r:id="rId9"/>
    <p:sldLayoutId id="2147483906" r:id="rId10"/>
    <p:sldLayoutId id="2147483907" r:id="rId11"/>
    <p:sldLayoutId id="2147483919" r:id="rId12"/>
  </p:sldLayoutIdLst>
  <p:hf hdr="0" ftr="0" dt="0"/>
  <p:txStyles>
    <p:titleStyle>
      <a:lvl1pPr algn="ctr" defTabSz="457200" rtl="0" eaLnBrk="0" fontAlgn="base" hangingPunct="0">
        <a:spcBef>
          <a:spcPct val="0"/>
        </a:spcBef>
        <a:spcAft>
          <a:spcPct val="0"/>
        </a:spcAft>
        <a:defRPr sz="4400" kern="1200">
          <a:solidFill>
            <a:schemeClr val="tx1"/>
          </a:solidFill>
          <a:latin typeface="+mj-lt"/>
          <a:ea typeface="ＭＳ Ｐゴシック" pitchFamily="23" charset="-128"/>
          <a:cs typeface="ＭＳ Ｐゴシック" pitchFamily="23" charset="-128"/>
        </a:defRPr>
      </a:lvl1pPr>
      <a:lvl2pPr algn="ctr" defTabSz="457200" rtl="0" eaLnBrk="0" fontAlgn="base" hangingPunct="0">
        <a:spcBef>
          <a:spcPct val="0"/>
        </a:spcBef>
        <a:spcAft>
          <a:spcPct val="0"/>
        </a:spcAft>
        <a:defRPr sz="4400">
          <a:solidFill>
            <a:schemeClr val="tx1"/>
          </a:solidFill>
          <a:latin typeface="Calibri" pitchFamily="23" charset="0"/>
          <a:ea typeface="ＭＳ Ｐゴシック" pitchFamily="23" charset="-128"/>
          <a:cs typeface="ＭＳ Ｐゴシック" pitchFamily="23" charset="-128"/>
        </a:defRPr>
      </a:lvl2pPr>
      <a:lvl3pPr algn="ctr" defTabSz="457200" rtl="0" eaLnBrk="0" fontAlgn="base" hangingPunct="0">
        <a:spcBef>
          <a:spcPct val="0"/>
        </a:spcBef>
        <a:spcAft>
          <a:spcPct val="0"/>
        </a:spcAft>
        <a:defRPr sz="4400">
          <a:solidFill>
            <a:schemeClr val="tx1"/>
          </a:solidFill>
          <a:latin typeface="Calibri" pitchFamily="23" charset="0"/>
          <a:ea typeface="ＭＳ Ｐゴシック" pitchFamily="23" charset="-128"/>
          <a:cs typeface="ＭＳ Ｐゴシック" pitchFamily="23" charset="-128"/>
        </a:defRPr>
      </a:lvl3pPr>
      <a:lvl4pPr algn="ctr" defTabSz="457200" rtl="0" eaLnBrk="0" fontAlgn="base" hangingPunct="0">
        <a:spcBef>
          <a:spcPct val="0"/>
        </a:spcBef>
        <a:spcAft>
          <a:spcPct val="0"/>
        </a:spcAft>
        <a:defRPr sz="4400">
          <a:solidFill>
            <a:schemeClr val="tx1"/>
          </a:solidFill>
          <a:latin typeface="Calibri" pitchFamily="23" charset="0"/>
          <a:ea typeface="ＭＳ Ｐゴシック" pitchFamily="23" charset="-128"/>
          <a:cs typeface="ＭＳ Ｐゴシック" pitchFamily="23" charset="-128"/>
        </a:defRPr>
      </a:lvl4pPr>
      <a:lvl5pPr algn="ctr" defTabSz="457200" rtl="0" eaLnBrk="0" fontAlgn="base" hangingPunct="0">
        <a:spcBef>
          <a:spcPct val="0"/>
        </a:spcBef>
        <a:spcAft>
          <a:spcPct val="0"/>
        </a:spcAft>
        <a:defRPr sz="4400">
          <a:solidFill>
            <a:schemeClr val="tx1"/>
          </a:solidFill>
          <a:latin typeface="Calibri" pitchFamily="23" charset="0"/>
          <a:ea typeface="ＭＳ Ｐゴシック" pitchFamily="23" charset="-128"/>
          <a:cs typeface="ＭＳ Ｐゴシック" pitchFamily="23" charset="-128"/>
        </a:defRPr>
      </a:lvl5pPr>
      <a:lvl6pPr marL="457200" algn="ctr" defTabSz="457200" rtl="0" fontAlgn="base">
        <a:spcBef>
          <a:spcPct val="0"/>
        </a:spcBef>
        <a:spcAft>
          <a:spcPct val="0"/>
        </a:spcAft>
        <a:defRPr sz="4400">
          <a:solidFill>
            <a:schemeClr val="tx1"/>
          </a:solidFill>
          <a:latin typeface="Calibri" pitchFamily="23" charset="0"/>
          <a:ea typeface="ＭＳ Ｐゴシック" pitchFamily="23" charset="-128"/>
          <a:cs typeface="ＭＳ Ｐゴシック" pitchFamily="23" charset="-128"/>
        </a:defRPr>
      </a:lvl6pPr>
      <a:lvl7pPr marL="914400" algn="ctr" defTabSz="457200" rtl="0" fontAlgn="base">
        <a:spcBef>
          <a:spcPct val="0"/>
        </a:spcBef>
        <a:spcAft>
          <a:spcPct val="0"/>
        </a:spcAft>
        <a:defRPr sz="4400">
          <a:solidFill>
            <a:schemeClr val="tx1"/>
          </a:solidFill>
          <a:latin typeface="Calibri" pitchFamily="23" charset="0"/>
          <a:ea typeface="ＭＳ Ｐゴシック" pitchFamily="23" charset="-128"/>
          <a:cs typeface="ＭＳ Ｐゴシック" pitchFamily="23" charset="-128"/>
        </a:defRPr>
      </a:lvl7pPr>
      <a:lvl8pPr marL="1371600" algn="ctr" defTabSz="457200" rtl="0" fontAlgn="base">
        <a:spcBef>
          <a:spcPct val="0"/>
        </a:spcBef>
        <a:spcAft>
          <a:spcPct val="0"/>
        </a:spcAft>
        <a:defRPr sz="4400">
          <a:solidFill>
            <a:schemeClr val="tx1"/>
          </a:solidFill>
          <a:latin typeface="Calibri" pitchFamily="23" charset="0"/>
          <a:ea typeface="ＭＳ Ｐゴシック" pitchFamily="23" charset="-128"/>
          <a:cs typeface="ＭＳ Ｐゴシック" pitchFamily="23" charset="-128"/>
        </a:defRPr>
      </a:lvl8pPr>
      <a:lvl9pPr marL="1828800" algn="ctr" defTabSz="457200" rtl="0" fontAlgn="base">
        <a:spcBef>
          <a:spcPct val="0"/>
        </a:spcBef>
        <a:spcAft>
          <a:spcPct val="0"/>
        </a:spcAft>
        <a:defRPr sz="4400">
          <a:solidFill>
            <a:schemeClr val="tx1"/>
          </a:solidFill>
          <a:latin typeface="Calibri" pitchFamily="23" charset="0"/>
          <a:ea typeface="ＭＳ Ｐゴシック" pitchFamily="23" charset="-128"/>
          <a:cs typeface="ＭＳ Ｐゴシック" pitchFamily="23" charset="-128"/>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n-lt"/>
          <a:ea typeface="ＭＳ Ｐゴシック" pitchFamily="23" charset="-128"/>
          <a:cs typeface="ＭＳ Ｐゴシック" pitchFamily="23" charset="-128"/>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n-lt"/>
          <a:ea typeface="ＭＳ Ｐゴシック" pitchFamily="23" charset="-128"/>
          <a:cs typeface="+mn-cs"/>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n-lt"/>
          <a:ea typeface="ＭＳ Ｐゴシック" pitchFamily="23" charset="-128"/>
          <a:cs typeface="+mn-cs"/>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23" charset="-128"/>
          <a:cs typeface="+mn-cs"/>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n-lt"/>
          <a:ea typeface="ＭＳ Ｐゴシック" pitchFamily="23" charset="-128"/>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3.png"/><Relationship Id="rId5" Type="http://schemas.openxmlformats.org/officeDocument/2006/relationships/image" Target="../media/image11.jpeg"/><Relationship Id="rId4" Type="http://schemas.openxmlformats.org/officeDocument/2006/relationships/notesSlide" Target="../notesSlides/notesSlide9.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0.m4a"/><Relationship Id="rId1" Type="http://schemas.microsoft.com/office/2007/relationships/media" Target="../media/media10.m4a"/><Relationship Id="rId5" Type="http://schemas.openxmlformats.org/officeDocument/2006/relationships/image" Target="../media/image3.png"/><Relationship Id="rId4" Type="http://schemas.openxmlformats.org/officeDocument/2006/relationships/notesSlide" Target="../notesSlides/notesSlide10.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1.m4a"/><Relationship Id="rId1" Type="http://schemas.microsoft.com/office/2007/relationships/media" Target="../media/media11.m4a"/><Relationship Id="rId5" Type="http://schemas.openxmlformats.org/officeDocument/2006/relationships/image" Target="../media/image3.png"/><Relationship Id="rId4" Type="http://schemas.openxmlformats.org/officeDocument/2006/relationships/notesSlide" Target="../notesSlides/notesSlide11.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2.m4a"/><Relationship Id="rId1" Type="http://schemas.microsoft.com/office/2007/relationships/media" Target="../media/media12.m4a"/><Relationship Id="rId5" Type="http://schemas.openxmlformats.org/officeDocument/2006/relationships/image" Target="../media/image3.png"/><Relationship Id="rId4" Type="http://schemas.openxmlformats.org/officeDocument/2006/relationships/notesSlide" Target="../notesSlides/notesSlide1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3.png"/><Relationship Id="rId5" Type="http://schemas.openxmlformats.org/officeDocument/2006/relationships/image" Target="../media/image12.png"/><Relationship Id="rId4" Type="http://schemas.openxmlformats.org/officeDocument/2006/relationships/notesSlide" Target="../notesSlides/notesSlide13.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4.m4a"/><Relationship Id="rId1" Type="http://schemas.microsoft.com/office/2007/relationships/media" Target="../media/media14.m4a"/><Relationship Id="rId5" Type="http://schemas.openxmlformats.org/officeDocument/2006/relationships/image" Target="../media/image3.png"/><Relationship Id="rId4" Type="http://schemas.openxmlformats.org/officeDocument/2006/relationships/notesSlide" Target="../notesSlides/notesSlide14.xml"/></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5.m4a"/><Relationship Id="rId1" Type="http://schemas.microsoft.com/office/2007/relationships/media" Target="../media/media15.m4a"/><Relationship Id="rId5" Type="http://schemas.openxmlformats.org/officeDocument/2006/relationships/image" Target="../media/image3.png"/><Relationship Id="rId4" Type="http://schemas.openxmlformats.org/officeDocument/2006/relationships/notesSlide" Target="../notesSlides/notesSlide15.xml"/></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6.m4a"/><Relationship Id="rId1" Type="http://schemas.microsoft.com/office/2007/relationships/media" Target="../media/media16.m4a"/><Relationship Id="rId5" Type="http://schemas.openxmlformats.org/officeDocument/2006/relationships/image" Target="../media/image3.png"/><Relationship Id="rId4" Type="http://schemas.openxmlformats.org/officeDocument/2006/relationships/notesSlide" Target="../notesSlides/notesSlide1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7.m4a"/><Relationship Id="rId1" Type="http://schemas.microsoft.com/office/2007/relationships/media" Target="../media/media17.m4a"/><Relationship Id="rId6" Type="http://schemas.openxmlformats.org/officeDocument/2006/relationships/image" Target="../media/image3.png"/><Relationship Id="rId5" Type="http://schemas.openxmlformats.org/officeDocument/2006/relationships/image" Target="../media/image13.png"/><Relationship Id="rId4"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8.m4a"/><Relationship Id="rId1" Type="http://schemas.microsoft.com/office/2007/relationships/media" Target="../media/media18.m4a"/><Relationship Id="rId6" Type="http://schemas.openxmlformats.org/officeDocument/2006/relationships/image" Target="../media/image3.png"/><Relationship Id="rId5" Type="http://schemas.openxmlformats.org/officeDocument/2006/relationships/image" Target="../media/image14.png"/><Relationship Id="rId4"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19.m4a"/><Relationship Id="rId1" Type="http://schemas.microsoft.com/office/2007/relationships/media" Target="../media/media19.m4a"/><Relationship Id="rId6" Type="http://schemas.openxmlformats.org/officeDocument/2006/relationships/image" Target="../media/image3.png"/><Relationship Id="rId5" Type="http://schemas.openxmlformats.org/officeDocument/2006/relationships/image" Target="../media/image15.png"/><Relationship Id="rId4" Type="http://schemas.openxmlformats.org/officeDocument/2006/relationships/notesSlide" Target="../notesSlides/notesSlide19.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0.m4a"/><Relationship Id="rId1" Type="http://schemas.microsoft.com/office/2007/relationships/media" Target="../media/media20.m4a"/><Relationship Id="rId6" Type="http://schemas.openxmlformats.org/officeDocument/2006/relationships/image" Target="../media/image3.png"/><Relationship Id="rId5" Type="http://schemas.openxmlformats.org/officeDocument/2006/relationships/image" Target="../media/image16.png"/><Relationship Id="rId4" Type="http://schemas.openxmlformats.org/officeDocument/2006/relationships/notesSlide" Target="../notesSlides/notesSlide20.xml"/></Relationships>
</file>

<file path=ppt/slides/_rels/slide2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1.m4a"/><Relationship Id="rId1" Type="http://schemas.microsoft.com/office/2007/relationships/media" Target="../media/media21.m4a"/><Relationship Id="rId6" Type="http://schemas.openxmlformats.org/officeDocument/2006/relationships/image" Target="../media/image3.png"/><Relationship Id="rId5" Type="http://schemas.openxmlformats.org/officeDocument/2006/relationships/image" Target="../media/image17.png"/><Relationship Id="rId4" Type="http://schemas.openxmlformats.org/officeDocument/2006/relationships/notesSlide" Target="../notesSlides/notesSlide21.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2.m4a"/><Relationship Id="rId1" Type="http://schemas.microsoft.com/office/2007/relationships/media" Target="../media/media22.m4a"/><Relationship Id="rId5" Type="http://schemas.openxmlformats.org/officeDocument/2006/relationships/image" Target="../media/image3.png"/><Relationship Id="rId4" Type="http://schemas.openxmlformats.org/officeDocument/2006/relationships/notesSlide" Target="../notesSlides/notesSlide2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3.m4a"/><Relationship Id="rId1" Type="http://schemas.microsoft.com/office/2007/relationships/media" Target="../media/media23.m4a"/><Relationship Id="rId5" Type="http://schemas.openxmlformats.org/officeDocument/2006/relationships/image" Target="../media/image3.png"/><Relationship Id="rId4" Type="http://schemas.openxmlformats.org/officeDocument/2006/relationships/notesSlide" Target="../notesSlides/notesSlide23.xm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4.m4a"/><Relationship Id="rId1" Type="http://schemas.microsoft.com/office/2007/relationships/media" Target="../media/media24.m4a"/><Relationship Id="rId6" Type="http://schemas.openxmlformats.org/officeDocument/2006/relationships/image" Target="../media/image3.png"/><Relationship Id="rId5" Type="http://schemas.openxmlformats.org/officeDocument/2006/relationships/image" Target="../media/image18.png"/><Relationship Id="rId4" Type="http://schemas.openxmlformats.org/officeDocument/2006/relationships/notesSlide" Target="../notesSlides/notesSlide24.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5.m4a"/><Relationship Id="rId1" Type="http://schemas.microsoft.com/office/2007/relationships/media" Target="../media/media25.m4a"/><Relationship Id="rId5" Type="http://schemas.openxmlformats.org/officeDocument/2006/relationships/image" Target="../media/image3.png"/><Relationship Id="rId4"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6.m4a"/><Relationship Id="rId1" Type="http://schemas.microsoft.com/office/2007/relationships/media" Target="../media/media26.m4a"/><Relationship Id="rId6" Type="http://schemas.openxmlformats.org/officeDocument/2006/relationships/image" Target="../media/image3.png"/><Relationship Id="rId5" Type="http://schemas.openxmlformats.org/officeDocument/2006/relationships/image" Target="../media/image19.png"/><Relationship Id="rId4" Type="http://schemas.openxmlformats.org/officeDocument/2006/relationships/notesSlide" Target="../notesSlides/notesSlide26.xml"/></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7.m4a"/><Relationship Id="rId1" Type="http://schemas.microsoft.com/office/2007/relationships/media" Target="../media/media27.m4a"/><Relationship Id="rId5" Type="http://schemas.openxmlformats.org/officeDocument/2006/relationships/image" Target="../media/image3.png"/><Relationship Id="rId4" Type="http://schemas.openxmlformats.org/officeDocument/2006/relationships/notesSlide" Target="../notesSlides/notesSlide27.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8.m4a"/><Relationship Id="rId1" Type="http://schemas.microsoft.com/office/2007/relationships/media" Target="../media/media28.m4a"/><Relationship Id="rId6" Type="http://schemas.openxmlformats.org/officeDocument/2006/relationships/image" Target="../media/image3.png"/><Relationship Id="rId5" Type="http://schemas.openxmlformats.org/officeDocument/2006/relationships/image" Target="../media/image20.png"/><Relationship Id="rId4"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6" Type="http://schemas.openxmlformats.org/officeDocument/2006/relationships/image" Target="../media/image3.png"/><Relationship Id="rId5" Type="http://schemas.openxmlformats.org/officeDocument/2006/relationships/image" Target="../media/image4.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29.m4a"/><Relationship Id="rId1" Type="http://schemas.microsoft.com/office/2007/relationships/media" Target="../media/media29.m4a"/><Relationship Id="rId6" Type="http://schemas.openxmlformats.org/officeDocument/2006/relationships/image" Target="../media/image22.jpeg"/><Relationship Id="rId5" Type="http://schemas.openxmlformats.org/officeDocument/2006/relationships/image" Target="../media/image21.jpeg"/><Relationship Id="rId4" Type="http://schemas.openxmlformats.org/officeDocument/2006/relationships/notesSlide" Target="../notesSlides/notesSlide29.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0.m4a"/><Relationship Id="rId1" Type="http://schemas.microsoft.com/office/2007/relationships/media" Target="../media/media30.m4a"/><Relationship Id="rId6" Type="http://schemas.openxmlformats.org/officeDocument/2006/relationships/image" Target="../media/image3.png"/><Relationship Id="rId5" Type="http://schemas.openxmlformats.org/officeDocument/2006/relationships/image" Target="../media/image23.jpeg"/><Relationship Id="rId4" Type="http://schemas.openxmlformats.org/officeDocument/2006/relationships/notesSlide" Target="../notesSlides/notesSlide30.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31.m4a"/><Relationship Id="rId1" Type="http://schemas.microsoft.com/office/2007/relationships/media" Target="../media/media31.m4a"/><Relationship Id="rId6" Type="http://schemas.openxmlformats.org/officeDocument/2006/relationships/image" Target="../media/image25.emf"/><Relationship Id="rId5" Type="http://schemas.openxmlformats.org/officeDocument/2006/relationships/image" Target="../media/image24.emf"/><Relationship Id="rId4" Type="http://schemas.openxmlformats.org/officeDocument/2006/relationships/notesSlide" Target="../notesSlides/notesSlide31.xml"/></Relationships>
</file>

<file path=ppt/slides/_rels/slide3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2.m4a"/><Relationship Id="rId1" Type="http://schemas.microsoft.com/office/2007/relationships/media" Target="../media/media32.m4a"/><Relationship Id="rId6" Type="http://schemas.openxmlformats.org/officeDocument/2006/relationships/image" Target="../media/image3.png"/><Relationship Id="rId5" Type="http://schemas.openxmlformats.org/officeDocument/2006/relationships/image" Target="../media/image26.png"/><Relationship Id="rId4" Type="http://schemas.openxmlformats.org/officeDocument/2006/relationships/notesSlide" Target="../notesSlides/notesSlide3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3.m4a"/><Relationship Id="rId1" Type="http://schemas.microsoft.com/office/2007/relationships/media" Target="../media/media33.m4a"/><Relationship Id="rId6" Type="http://schemas.openxmlformats.org/officeDocument/2006/relationships/image" Target="../media/image3.png"/><Relationship Id="rId5" Type="http://schemas.openxmlformats.org/officeDocument/2006/relationships/image" Target="../media/image27.jpe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4.m4a"/><Relationship Id="rId1" Type="http://schemas.microsoft.com/office/2007/relationships/media" Target="../media/media34.m4a"/><Relationship Id="rId5" Type="http://schemas.openxmlformats.org/officeDocument/2006/relationships/image" Target="../media/image3.png"/><Relationship Id="rId4" Type="http://schemas.openxmlformats.org/officeDocument/2006/relationships/notesSlide" Target="../notesSlides/notesSlide34.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5.m4a"/><Relationship Id="rId1" Type="http://schemas.microsoft.com/office/2007/relationships/media" Target="../media/media35.m4a"/><Relationship Id="rId6" Type="http://schemas.openxmlformats.org/officeDocument/2006/relationships/image" Target="../media/image3.png"/><Relationship Id="rId5" Type="http://schemas.openxmlformats.org/officeDocument/2006/relationships/image" Target="../media/image28.jpeg"/><Relationship Id="rId4" Type="http://schemas.openxmlformats.org/officeDocument/2006/relationships/notesSlide" Target="../notesSlides/notesSlide35.xml"/></Relationships>
</file>

<file path=ppt/slides/_rels/slide37.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31.png"/><Relationship Id="rId2" Type="http://schemas.openxmlformats.org/officeDocument/2006/relationships/audio" Target="../media/media36.m4a"/><Relationship Id="rId1" Type="http://schemas.microsoft.com/office/2007/relationships/media" Target="../media/media36.m4a"/><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notesSlide" Target="../notesSlides/notesSlide36.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7.m4a"/><Relationship Id="rId1" Type="http://schemas.microsoft.com/office/2007/relationships/media" Target="../media/media37.m4a"/><Relationship Id="rId6" Type="http://schemas.openxmlformats.org/officeDocument/2006/relationships/image" Target="../media/image3.png"/><Relationship Id="rId5" Type="http://schemas.openxmlformats.org/officeDocument/2006/relationships/image" Target="../media/image32.emf"/><Relationship Id="rId4" Type="http://schemas.openxmlformats.org/officeDocument/2006/relationships/notesSlide" Target="../notesSlides/notesSlide37.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8.m4a"/><Relationship Id="rId1" Type="http://schemas.microsoft.com/office/2007/relationships/media" Target="../media/media38.m4a"/><Relationship Id="rId5" Type="http://schemas.openxmlformats.org/officeDocument/2006/relationships/image" Target="../media/image3.png"/><Relationship Id="rId4" Type="http://schemas.openxmlformats.org/officeDocument/2006/relationships/notesSlide" Target="../notesSlides/notesSlide38.xml"/></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3.png"/><Relationship Id="rId5" Type="http://schemas.openxmlformats.org/officeDocument/2006/relationships/image" Target="../media/image5.tiff"/><Relationship Id="rId4"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9.m4a"/><Relationship Id="rId1" Type="http://schemas.microsoft.com/office/2007/relationships/media" Target="../media/media39.m4a"/><Relationship Id="rId6" Type="http://schemas.openxmlformats.org/officeDocument/2006/relationships/image" Target="../media/image3.png"/><Relationship Id="rId5" Type="http://schemas.openxmlformats.org/officeDocument/2006/relationships/image" Target="../media/image33.jpeg"/><Relationship Id="rId4" Type="http://schemas.openxmlformats.org/officeDocument/2006/relationships/notesSlide" Target="../notesSlides/notesSlide39.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0.m4a"/><Relationship Id="rId1" Type="http://schemas.microsoft.com/office/2007/relationships/media" Target="../media/media40.m4a"/><Relationship Id="rId6" Type="http://schemas.openxmlformats.org/officeDocument/2006/relationships/image" Target="../media/image3.png"/><Relationship Id="rId5" Type="http://schemas.openxmlformats.org/officeDocument/2006/relationships/image" Target="../media/image34.png"/><Relationship Id="rId4" Type="http://schemas.openxmlformats.org/officeDocument/2006/relationships/notesSlide" Target="../notesSlides/notesSlide40.xml"/></Relationships>
</file>

<file path=ppt/slides/_rels/slide4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1.m4a"/><Relationship Id="rId1" Type="http://schemas.microsoft.com/office/2007/relationships/media" Target="../media/media41.m4a"/><Relationship Id="rId6" Type="http://schemas.openxmlformats.org/officeDocument/2006/relationships/image" Target="../media/image3.png"/><Relationship Id="rId5" Type="http://schemas.openxmlformats.org/officeDocument/2006/relationships/image" Target="../media/image35.png"/><Relationship Id="rId4" Type="http://schemas.openxmlformats.org/officeDocument/2006/relationships/notesSlide" Target="../notesSlides/notesSlide41.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2.m4a"/><Relationship Id="rId1" Type="http://schemas.microsoft.com/office/2007/relationships/media" Target="../media/media42.m4a"/><Relationship Id="rId6" Type="http://schemas.openxmlformats.org/officeDocument/2006/relationships/image" Target="../media/image37.png"/><Relationship Id="rId5" Type="http://schemas.openxmlformats.org/officeDocument/2006/relationships/image" Target="../media/image36.jpeg"/><Relationship Id="rId4" Type="http://schemas.openxmlformats.org/officeDocument/2006/relationships/notesSlide" Target="../notesSlides/notesSlide42.xml"/></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3.m4a"/><Relationship Id="rId1" Type="http://schemas.microsoft.com/office/2007/relationships/media" Target="../media/media43.m4a"/><Relationship Id="rId6" Type="http://schemas.openxmlformats.org/officeDocument/2006/relationships/image" Target="../media/image3.png"/><Relationship Id="rId5" Type="http://schemas.openxmlformats.org/officeDocument/2006/relationships/image" Target="../media/image38.png"/><Relationship Id="rId4" Type="http://schemas.openxmlformats.org/officeDocument/2006/relationships/notesSlide" Target="../notesSlides/notesSlide43.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4.m4a"/><Relationship Id="rId1" Type="http://schemas.microsoft.com/office/2007/relationships/media" Target="../media/media44.m4a"/><Relationship Id="rId6" Type="http://schemas.openxmlformats.org/officeDocument/2006/relationships/image" Target="../media/image3.png"/><Relationship Id="rId5" Type="http://schemas.openxmlformats.org/officeDocument/2006/relationships/image" Target="../media/image39.png"/><Relationship Id="rId4" Type="http://schemas.openxmlformats.org/officeDocument/2006/relationships/notesSlide" Target="../notesSlides/notesSlide44.xml"/></Relationships>
</file>

<file path=ppt/slides/_rels/slide4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5.m4a"/><Relationship Id="rId1" Type="http://schemas.microsoft.com/office/2007/relationships/media" Target="../media/media45.m4a"/><Relationship Id="rId6" Type="http://schemas.openxmlformats.org/officeDocument/2006/relationships/image" Target="../media/image3.png"/><Relationship Id="rId5" Type="http://schemas.openxmlformats.org/officeDocument/2006/relationships/image" Target="../media/image40.jpeg"/><Relationship Id="rId4" Type="http://schemas.openxmlformats.org/officeDocument/2006/relationships/notesSlide" Target="../notesSlides/notesSlide45.xml"/></Relationships>
</file>

<file path=ppt/slides/_rels/slide47.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6.m4a"/><Relationship Id="rId1" Type="http://schemas.microsoft.com/office/2007/relationships/media" Target="../media/media46.m4a"/><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notesSlide" Target="../notesSlides/notesSlide46.xml"/></Relationships>
</file>

<file path=ppt/slides/_rels/slide4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7.m4a"/><Relationship Id="rId1" Type="http://schemas.microsoft.com/office/2007/relationships/media" Target="../media/media47.m4a"/><Relationship Id="rId6" Type="http://schemas.openxmlformats.org/officeDocument/2006/relationships/image" Target="../media/image3.png"/><Relationship Id="rId5" Type="http://schemas.openxmlformats.org/officeDocument/2006/relationships/image" Target="../media/image43.emf"/><Relationship Id="rId4" Type="http://schemas.openxmlformats.org/officeDocument/2006/relationships/notesSlide" Target="../notesSlides/notesSlide47.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8.m4a"/><Relationship Id="rId1" Type="http://schemas.microsoft.com/office/2007/relationships/media" Target="../media/media48.m4a"/><Relationship Id="rId6" Type="http://schemas.openxmlformats.org/officeDocument/2006/relationships/image" Target="../media/image3.png"/><Relationship Id="rId5" Type="http://schemas.openxmlformats.org/officeDocument/2006/relationships/image" Target="../media/image44.emf"/><Relationship Id="rId4" Type="http://schemas.openxmlformats.org/officeDocument/2006/relationships/notesSlide" Target="../notesSlides/notesSlide48.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7.emf"/><Relationship Id="rId5" Type="http://schemas.openxmlformats.org/officeDocument/2006/relationships/image" Target="../media/image6.emf"/><Relationship Id="rId4"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slideLayout" Target="../slideLayouts/slideLayout2.xml"/><Relationship Id="rId7" Type="http://schemas.openxmlformats.org/officeDocument/2006/relationships/image" Target="../media/image47.png"/><Relationship Id="rId2" Type="http://schemas.openxmlformats.org/officeDocument/2006/relationships/audio" Target="../media/media49.m4a"/><Relationship Id="rId1" Type="http://schemas.microsoft.com/office/2007/relationships/media" Target="../media/media49.m4a"/><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notesSlide" Target="../notesSlides/notesSlide49.xml"/></Relationships>
</file>

<file path=ppt/slides/_rels/slide5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0.m4a"/><Relationship Id="rId1" Type="http://schemas.microsoft.com/office/2007/relationships/media" Target="../media/media50.m4a"/><Relationship Id="rId6" Type="http://schemas.openxmlformats.org/officeDocument/2006/relationships/image" Target="../media/image3.png"/><Relationship Id="rId5" Type="http://schemas.openxmlformats.org/officeDocument/2006/relationships/image" Target="../media/image48.png"/><Relationship Id="rId4" Type="http://schemas.openxmlformats.org/officeDocument/2006/relationships/notesSlide" Target="../notesSlides/notesSlide50.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1.m4a"/><Relationship Id="rId1" Type="http://schemas.microsoft.com/office/2007/relationships/media" Target="../media/media51.m4a"/><Relationship Id="rId6" Type="http://schemas.openxmlformats.org/officeDocument/2006/relationships/image" Target="../media/image3.png"/><Relationship Id="rId5" Type="http://schemas.openxmlformats.org/officeDocument/2006/relationships/image" Target="../media/image49.jpeg"/><Relationship Id="rId4" Type="http://schemas.openxmlformats.org/officeDocument/2006/relationships/notesSlide" Target="../notesSlides/notesSlide51.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2.m4a"/><Relationship Id="rId1" Type="http://schemas.microsoft.com/office/2007/relationships/media" Target="../media/media52.m4a"/><Relationship Id="rId6" Type="http://schemas.openxmlformats.org/officeDocument/2006/relationships/image" Target="../media/image3.png"/><Relationship Id="rId5" Type="http://schemas.openxmlformats.org/officeDocument/2006/relationships/image" Target="../media/image50.png"/><Relationship Id="rId4" Type="http://schemas.openxmlformats.org/officeDocument/2006/relationships/notesSlide" Target="../notesSlides/notesSlide52.xml"/></Relationships>
</file>

<file path=ppt/slides/_rels/slide5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3.m4a"/><Relationship Id="rId1" Type="http://schemas.microsoft.com/office/2007/relationships/media" Target="../media/media53.m4a"/><Relationship Id="rId6" Type="http://schemas.openxmlformats.org/officeDocument/2006/relationships/image" Target="../media/image3.png"/><Relationship Id="rId5" Type="http://schemas.openxmlformats.org/officeDocument/2006/relationships/image" Target="../media/image51.jpeg"/><Relationship Id="rId4" Type="http://schemas.openxmlformats.org/officeDocument/2006/relationships/notesSlide" Target="../notesSlides/notesSlide53.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4.m4a"/><Relationship Id="rId1" Type="http://schemas.microsoft.com/office/2007/relationships/media" Target="../media/media54.m4a"/><Relationship Id="rId5" Type="http://schemas.openxmlformats.org/officeDocument/2006/relationships/image" Target="../media/image3.png"/><Relationship Id="rId4" Type="http://schemas.openxmlformats.org/officeDocument/2006/relationships/notesSlide" Target="../notesSlides/notesSlide54.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5.m4a"/><Relationship Id="rId1" Type="http://schemas.microsoft.com/office/2007/relationships/media" Target="../media/media55.m4a"/><Relationship Id="rId6" Type="http://schemas.openxmlformats.org/officeDocument/2006/relationships/image" Target="../media/image3.png"/><Relationship Id="rId5" Type="http://schemas.openxmlformats.org/officeDocument/2006/relationships/image" Target="../media/image52.jpeg"/><Relationship Id="rId4" Type="http://schemas.openxmlformats.org/officeDocument/2006/relationships/notesSlide" Target="../notesSlides/notesSlide55.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6.m4a"/><Relationship Id="rId1" Type="http://schemas.microsoft.com/office/2007/relationships/media" Target="../media/media56.m4a"/><Relationship Id="rId6" Type="http://schemas.openxmlformats.org/officeDocument/2006/relationships/image" Target="../media/image3.png"/><Relationship Id="rId5" Type="http://schemas.openxmlformats.org/officeDocument/2006/relationships/image" Target="../media/image53.emf"/><Relationship Id="rId4" Type="http://schemas.openxmlformats.org/officeDocument/2006/relationships/notesSlide" Target="../notesSlides/notesSlide56.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7.m4a"/><Relationship Id="rId1" Type="http://schemas.microsoft.com/office/2007/relationships/media" Target="../media/media57.m4a"/><Relationship Id="rId6" Type="http://schemas.openxmlformats.org/officeDocument/2006/relationships/image" Target="../media/image3.png"/><Relationship Id="rId5" Type="http://schemas.openxmlformats.org/officeDocument/2006/relationships/image" Target="../media/image54.jpeg"/><Relationship Id="rId4" Type="http://schemas.openxmlformats.org/officeDocument/2006/relationships/notesSlide" Target="../notesSlides/notesSlide57.xml"/></Relationships>
</file>

<file path=ppt/slides/_rels/slide5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58.m4a"/><Relationship Id="rId1" Type="http://schemas.microsoft.com/office/2007/relationships/media" Target="../media/media58.m4a"/><Relationship Id="rId6" Type="http://schemas.openxmlformats.org/officeDocument/2006/relationships/image" Target="../media/image56.emf"/><Relationship Id="rId5" Type="http://schemas.openxmlformats.org/officeDocument/2006/relationships/image" Target="../media/image55.emf"/><Relationship Id="rId4" Type="http://schemas.openxmlformats.org/officeDocument/2006/relationships/notesSlide" Target="../notesSlides/notesSlide58.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3.png"/><Relationship Id="rId5" Type="http://schemas.openxmlformats.org/officeDocument/2006/relationships/image" Target="../media/image8.png"/><Relationship Id="rId4"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9.m4a"/><Relationship Id="rId1" Type="http://schemas.microsoft.com/office/2007/relationships/media" Target="../media/media59.m4a"/><Relationship Id="rId6" Type="http://schemas.openxmlformats.org/officeDocument/2006/relationships/image" Target="../media/image3.png"/><Relationship Id="rId5" Type="http://schemas.openxmlformats.org/officeDocument/2006/relationships/image" Target="../media/image57.png"/><Relationship Id="rId4" Type="http://schemas.openxmlformats.org/officeDocument/2006/relationships/notesSlide" Target="../notesSlides/notesSlide59.xml"/></Relationships>
</file>

<file path=ppt/slides/_rels/slide6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0.m4a"/><Relationship Id="rId1" Type="http://schemas.microsoft.com/office/2007/relationships/media" Target="../media/media60.m4a"/><Relationship Id="rId6" Type="http://schemas.openxmlformats.org/officeDocument/2006/relationships/image" Target="../media/image3.png"/><Relationship Id="rId5" Type="http://schemas.openxmlformats.org/officeDocument/2006/relationships/image" Target="../media/image58.jpeg"/><Relationship Id="rId4" Type="http://schemas.openxmlformats.org/officeDocument/2006/relationships/notesSlide" Target="../notesSlides/notesSlide60.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1.m4a"/><Relationship Id="rId1" Type="http://schemas.microsoft.com/office/2007/relationships/media" Target="../media/media61.m4a"/><Relationship Id="rId6" Type="http://schemas.openxmlformats.org/officeDocument/2006/relationships/image" Target="../media/image3.png"/><Relationship Id="rId5" Type="http://schemas.openxmlformats.org/officeDocument/2006/relationships/image" Target="../media/image59.png"/><Relationship Id="rId4" Type="http://schemas.openxmlformats.org/officeDocument/2006/relationships/notesSlide" Target="../notesSlides/notesSlide61.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2.m4a"/><Relationship Id="rId1" Type="http://schemas.microsoft.com/office/2007/relationships/media" Target="../media/media62.m4a"/><Relationship Id="rId5" Type="http://schemas.openxmlformats.org/officeDocument/2006/relationships/image" Target="../media/image3.png"/><Relationship Id="rId4" Type="http://schemas.openxmlformats.org/officeDocument/2006/relationships/notesSlide" Target="../notesSlides/notesSlide62.xml"/></Relationships>
</file>

<file path=ppt/slides/_rels/slide6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3.m4a"/><Relationship Id="rId1" Type="http://schemas.microsoft.com/office/2007/relationships/media" Target="../media/media63.m4a"/><Relationship Id="rId6" Type="http://schemas.openxmlformats.org/officeDocument/2006/relationships/image" Target="../media/image3.png"/><Relationship Id="rId5" Type="http://schemas.openxmlformats.org/officeDocument/2006/relationships/image" Target="../media/image60.emf"/><Relationship Id="rId4" Type="http://schemas.openxmlformats.org/officeDocument/2006/relationships/notesSlide" Target="../notesSlides/notesSlide63.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4.m4a"/><Relationship Id="rId1" Type="http://schemas.microsoft.com/office/2007/relationships/media" Target="../media/media64.m4a"/><Relationship Id="rId6" Type="http://schemas.openxmlformats.org/officeDocument/2006/relationships/image" Target="../media/image3.png"/><Relationship Id="rId5" Type="http://schemas.openxmlformats.org/officeDocument/2006/relationships/image" Target="../media/image61.png"/><Relationship Id="rId4" Type="http://schemas.openxmlformats.org/officeDocument/2006/relationships/notesSlide" Target="../notesSlides/notesSlide64.xml"/></Relationships>
</file>

<file path=ppt/slides/_rels/slide6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5.m4a"/><Relationship Id="rId1" Type="http://schemas.microsoft.com/office/2007/relationships/media" Target="../media/media65.m4a"/><Relationship Id="rId6" Type="http://schemas.openxmlformats.org/officeDocument/2006/relationships/image" Target="../media/image3.png"/><Relationship Id="rId5" Type="http://schemas.openxmlformats.org/officeDocument/2006/relationships/image" Target="../media/image62.png"/><Relationship Id="rId4" Type="http://schemas.openxmlformats.org/officeDocument/2006/relationships/notesSlide" Target="../notesSlides/notesSlide65.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6.m4a"/><Relationship Id="rId1" Type="http://schemas.microsoft.com/office/2007/relationships/media" Target="../media/media66.m4a"/><Relationship Id="rId6" Type="http://schemas.openxmlformats.org/officeDocument/2006/relationships/image" Target="../media/image3.png"/><Relationship Id="rId5" Type="http://schemas.openxmlformats.org/officeDocument/2006/relationships/image" Target="../media/image63.emf"/><Relationship Id="rId4" Type="http://schemas.openxmlformats.org/officeDocument/2006/relationships/notesSlide" Target="../notesSlides/notesSlide66.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7.m4a"/><Relationship Id="rId1" Type="http://schemas.microsoft.com/office/2007/relationships/media" Target="../media/media67.m4a"/><Relationship Id="rId5" Type="http://schemas.openxmlformats.org/officeDocument/2006/relationships/image" Target="../media/image3.png"/><Relationship Id="rId4" Type="http://schemas.openxmlformats.org/officeDocument/2006/relationships/notesSlide" Target="../notesSlides/notesSlide67.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8.m4a"/><Relationship Id="rId1" Type="http://schemas.microsoft.com/office/2007/relationships/media" Target="../media/media68.m4a"/><Relationship Id="rId6" Type="http://schemas.openxmlformats.org/officeDocument/2006/relationships/image" Target="../media/image3.png"/><Relationship Id="rId5" Type="http://schemas.openxmlformats.org/officeDocument/2006/relationships/image" Target="../media/image64.emf"/><Relationship Id="rId4" Type="http://schemas.openxmlformats.org/officeDocument/2006/relationships/notesSlide" Target="../notesSlides/notesSlide68.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5" Type="http://schemas.openxmlformats.org/officeDocument/2006/relationships/image" Target="../media/image3.png"/><Relationship Id="rId4" Type="http://schemas.openxmlformats.org/officeDocument/2006/relationships/image" Target="../media/image9.png"/></Relationships>
</file>

<file path=ppt/slides/_rels/slide7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9.m4a"/><Relationship Id="rId1" Type="http://schemas.microsoft.com/office/2007/relationships/media" Target="../media/media69.m4a"/><Relationship Id="rId6" Type="http://schemas.openxmlformats.org/officeDocument/2006/relationships/image" Target="../media/image3.png"/><Relationship Id="rId5" Type="http://schemas.openxmlformats.org/officeDocument/2006/relationships/image" Target="../media/image65.png"/><Relationship Id="rId4" Type="http://schemas.openxmlformats.org/officeDocument/2006/relationships/notesSlide" Target="../notesSlides/notesSlide69.xml"/></Relationships>
</file>

<file path=ppt/slides/_rels/slide7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0.m4a"/><Relationship Id="rId1" Type="http://schemas.microsoft.com/office/2007/relationships/media" Target="../media/media70.m4a"/><Relationship Id="rId5" Type="http://schemas.openxmlformats.org/officeDocument/2006/relationships/image" Target="../media/image3.png"/><Relationship Id="rId4" Type="http://schemas.openxmlformats.org/officeDocument/2006/relationships/notesSlide" Target="../notesSlides/notesSlide70.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3.png"/><Relationship Id="rId2" Type="http://schemas.openxmlformats.org/officeDocument/2006/relationships/audio" Target="../media/media71.m4a"/><Relationship Id="rId1" Type="http://schemas.microsoft.com/office/2007/relationships/media" Target="../media/media71.m4a"/><Relationship Id="rId6" Type="http://schemas.openxmlformats.org/officeDocument/2006/relationships/image" Target="../media/image66.png"/><Relationship Id="rId5" Type="http://schemas.openxmlformats.org/officeDocument/2006/relationships/image" Target="../media/image31.png"/><Relationship Id="rId4" Type="http://schemas.openxmlformats.org/officeDocument/2006/relationships/notesSlide" Target="../notesSlides/notesSlide71.xml"/></Relationships>
</file>

<file path=ppt/slides/_rels/slide7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2.m4a"/><Relationship Id="rId1" Type="http://schemas.microsoft.com/office/2007/relationships/media" Target="../media/media72.m4a"/><Relationship Id="rId5" Type="http://schemas.openxmlformats.org/officeDocument/2006/relationships/image" Target="../media/image3.png"/><Relationship Id="rId4" Type="http://schemas.openxmlformats.org/officeDocument/2006/relationships/notesSlide" Target="../notesSlides/notesSlide72.xml"/></Relationships>
</file>

<file path=ppt/slides/_rels/slide7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3.m4a"/><Relationship Id="rId1" Type="http://schemas.microsoft.com/office/2007/relationships/media" Target="../media/media73.m4a"/><Relationship Id="rId6" Type="http://schemas.openxmlformats.org/officeDocument/2006/relationships/image" Target="../media/image3.png"/><Relationship Id="rId5" Type="http://schemas.openxmlformats.org/officeDocument/2006/relationships/image" Target="../media/image67.emf"/><Relationship Id="rId4" Type="http://schemas.openxmlformats.org/officeDocument/2006/relationships/notesSlide" Target="../notesSlides/notesSlide73.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4.m4a"/><Relationship Id="rId1" Type="http://schemas.microsoft.com/office/2007/relationships/media" Target="../media/media74.m4a"/><Relationship Id="rId5" Type="http://schemas.openxmlformats.org/officeDocument/2006/relationships/image" Target="../media/image3.png"/><Relationship Id="rId4" Type="http://schemas.openxmlformats.org/officeDocument/2006/relationships/notesSlide" Target="../notesSlides/notesSlide74.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5" Type="http://schemas.openxmlformats.org/officeDocument/2006/relationships/image" Target="../media/image3.png"/><Relationship Id="rId4" Type="http://schemas.openxmlformats.org/officeDocument/2006/relationships/notesSlide" Target="../notesSlides/notesSlide7.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5" Type="http://schemas.openxmlformats.org/officeDocument/2006/relationships/image" Target="../media/image10.jpeg"/><Relationship Id="rId4" Type="http://schemas.openxmlformats.org/officeDocument/2006/relationships/notesSlide" Target="../notesSlides/notesSlide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Slide Number Placeholder 1"/>
          <p:cNvSpPr>
            <a:spLocks noGrp="1"/>
          </p:cNvSpPr>
          <p:nvPr>
            <p:ph type="sldNum" sz="quarter" idx="10"/>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F3652C38-00EE-44AE-B561-F908F8767937}" type="slidenum">
              <a:rPr lang="en-US" altLang="zh-CN" sz="1000">
                <a:solidFill>
                  <a:srgbClr val="898989"/>
                </a:solidFill>
                <a:latin typeface="Helvetica" charset="0"/>
              </a:rPr>
              <a:pPr eaLnBrk="1" hangingPunct="1"/>
              <a:t>1</a:t>
            </a:fld>
            <a:endParaRPr lang="en-US" altLang="zh-CN" sz="1000">
              <a:solidFill>
                <a:srgbClr val="898989"/>
              </a:solidFill>
              <a:latin typeface="Helvetica" charset="0"/>
            </a:endParaRPr>
          </a:p>
        </p:txBody>
      </p:sp>
      <p:grpSp>
        <p:nvGrpSpPr>
          <p:cNvPr id="14340" name="Group 10"/>
          <p:cNvGrpSpPr>
            <a:grpSpLocks/>
          </p:cNvGrpSpPr>
          <p:nvPr/>
        </p:nvGrpSpPr>
        <p:grpSpPr bwMode="auto">
          <a:xfrm>
            <a:off x="371475" y="1090613"/>
            <a:ext cx="8383588" cy="5312223"/>
            <a:chOff x="439738" y="1208608"/>
            <a:chExt cx="8382526" cy="5313150"/>
          </a:xfrm>
        </p:grpSpPr>
        <p:sp>
          <p:nvSpPr>
            <p:cNvPr id="14341" name="Rectangle 9"/>
            <p:cNvSpPr>
              <a:spLocks noChangeArrowheads="1"/>
            </p:cNvSpPr>
            <p:nvPr/>
          </p:nvSpPr>
          <p:spPr bwMode="auto">
            <a:xfrm>
              <a:off x="439738" y="1208608"/>
              <a:ext cx="4831738" cy="531315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p>
              <a:pPr algn="ctr">
                <a:spcAft>
                  <a:spcPts val="2400"/>
                </a:spcAft>
              </a:pPr>
              <a:endParaRPr lang="en-US" altLang="zh-CN" sz="3600" b="1" dirty="0">
                <a:latin typeface="Helvetica" charset="0"/>
                <a:cs typeface="Helvetica" charset="0"/>
              </a:endParaRPr>
            </a:p>
            <a:p>
              <a:pPr algn="ctr">
                <a:spcAft>
                  <a:spcPts val="2400"/>
                </a:spcAft>
              </a:pPr>
              <a:r>
                <a:rPr lang="en-US" altLang="zh-CN" sz="3600" b="1" dirty="0">
                  <a:latin typeface="Helvetica" charset="0"/>
                  <a:cs typeface="Helvetica" charset="0"/>
                </a:rPr>
                <a:t>Chapter 6</a:t>
              </a:r>
            </a:p>
            <a:p>
              <a:pPr algn="ctr" eaLnBrk="1" hangingPunct="1">
                <a:spcBef>
                  <a:spcPct val="20000"/>
                </a:spcBef>
              </a:pPr>
              <a:r>
                <a:rPr lang="en-US" altLang="zh-CN" sz="3600" dirty="0">
                  <a:solidFill>
                    <a:srgbClr val="FF0000"/>
                  </a:solidFill>
                  <a:latin typeface="华文新魏" charset="0"/>
                  <a:ea typeface="华文新魏" charset="0"/>
                  <a:cs typeface="华文新魏" charset="0"/>
                </a:rPr>
                <a:t>Genetic Analysis in Prokaryotes</a:t>
              </a:r>
            </a:p>
            <a:p>
              <a:pPr algn="ctr">
                <a:spcAft>
                  <a:spcPts val="2400"/>
                </a:spcAft>
              </a:pPr>
              <a:endParaRPr lang="en-US" altLang="zh-CN" sz="3600" b="1" dirty="0">
                <a:latin typeface="Helvetica" charset="0"/>
                <a:cs typeface="Helvetica" charset="0"/>
              </a:endParaRPr>
            </a:p>
            <a:p>
              <a:pPr algn="ctr">
                <a:spcAft>
                  <a:spcPts val="2400"/>
                </a:spcAft>
              </a:pPr>
              <a:r>
                <a:rPr lang="en-US" altLang="zh-CN" sz="3600" b="1" dirty="0">
                  <a:latin typeface="Helvetica" charset="0"/>
                  <a:cs typeface="Helvetica" charset="0"/>
                </a:rPr>
                <a:t>Jian Lu</a:t>
              </a:r>
            </a:p>
            <a:p>
              <a:pPr algn="ctr"/>
              <a:endParaRPr lang="en-US" altLang="zh-CN" sz="3600" b="1" dirty="0">
                <a:latin typeface="Helvetica" charset="0"/>
                <a:cs typeface="Helvetica" charset="0"/>
              </a:endParaRPr>
            </a:p>
          </p:txBody>
        </p:sp>
        <p:pic>
          <p:nvPicPr>
            <p:cNvPr id="14342" name="Picture 8" descr="cover.tiff"/>
            <p:cNvPicPr>
              <a:picLocks noChangeAspect="1"/>
            </p:cNvPicPr>
            <p:nvPr/>
          </p:nvPicPr>
          <p:blipFill>
            <a:blip r:embed="rId3">
              <a:extLst>
                <a:ext uri="{28A0092B-C50C-407E-A947-70E740481C1C}">
                  <a14:useLocalDpi xmlns:a14="http://schemas.microsoft.com/office/drawing/2010/main" val="0"/>
                </a:ext>
              </a:extLst>
            </a:blip>
            <a:srcRect l="1833" t="4303" r="3664"/>
            <a:stretch>
              <a:fillRect/>
            </a:stretch>
          </p:blipFill>
          <p:spPr bwMode="auto">
            <a:xfrm>
              <a:off x="5407701" y="1208608"/>
              <a:ext cx="3414563" cy="44166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grpSp>
    </p:spTree>
    <p:extLst>
      <p:ext uri="{BB962C8B-B14F-4D97-AF65-F5344CB8AC3E}">
        <p14:creationId xmlns:p14="http://schemas.microsoft.com/office/powerpoint/2010/main" val="3044284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68917"/>
          </a:xfrm>
        </p:spPr>
        <p:txBody>
          <a:bodyPr>
            <a:normAutofit/>
          </a:bodyPr>
          <a:lstStyle/>
          <a:p>
            <a:pPr eaLnBrk="1" hangingPunct="1"/>
            <a:r>
              <a:rPr lang="en-US" altLang="zh-CN" dirty="0">
                <a:solidFill>
                  <a:schemeClr val="tx1"/>
                </a:solidFill>
                <a:effectLst/>
                <a:latin typeface="Arial"/>
                <a:ea typeface="华文新魏" charset="0"/>
                <a:cs typeface="Arial"/>
              </a:rPr>
              <a:t>A typical bacterial population growth curve</a:t>
            </a:r>
          </a:p>
        </p:txBody>
      </p:sp>
      <p:sp>
        <p:nvSpPr>
          <p:cNvPr id="22532"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6090C0B-9847-4A94-AFC6-13DBB5EFB0C8}" type="slidenum">
              <a:rPr lang="en-US" altLang="zh-CN" sz="1000">
                <a:solidFill>
                  <a:srgbClr val="898989"/>
                </a:solidFill>
                <a:latin typeface="Helvetica" charset="0"/>
              </a:rPr>
              <a:pPr eaLnBrk="1" hangingPunct="1"/>
              <a:t>10</a:t>
            </a:fld>
            <a:endParaRPr lang="en-US" altLang="zh-CN" sz="1000">
              <a:solidFill>
                <a:srgbClr val="898989"/>
              </a:solidFill>
              <a:latin typeface="Helvetica" charset="0"/>
            </a:endParaRPr>
          </a:p>
        </p:txBody>
      </p:sp>
      <p:pic>
        <p:nvPicPr>
          <p:cNvPr id="5" name="Picture 4" descr="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7917" y="1245699"/>
            <a:ext cx="7556500" cy="538725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 name="Rectangle 2"/>
          <p:cNvSpPr/>
          <p:nvPr/>
        </p:nvSpPr>
        <p:spPr>
          <a:xfrm>
            <a:off x="2286000" y="1351509"/>
            <a:ext cx="4572000" cy="461665"/>
          </a:xfrm>
          <a:prstGeom prst="rect">
            <a:avLst/>
          </a:prstGeom>
        </p:spPr>
        <p:txBody>
          <a:bodyPr>
            <a:spAutoFit/>
          </a:bodyPr>
          <a:lstStyle/>
          <a:p>
            <a:endParaRPr lang="en-US" dirty="0"/>
          </a:p>
        </p:txBody>
      </p:sp>
      <p:pic>
        <p:nvPicPr>
          <p:cNvPr id="4" name="音频 3">
            <a:hlinkClick r:id="" action="ppaction://media"/>
            <a:extLst>
              <a:ext uri="{FF2B5EF4-FFF2-40B4-BE49-F238E27FC236}">
                <a16:creationId xmlns:a16="http://schemas.microsoft.com/office/drawing/2014/main" id="{9946A192-180B-FB4F-A3DE-E0739C535A3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83533701"/>
      </p:ext>
    </p:extLst>
  </p:cSld>
  <p:clrMapOvr>
    <a:masterClrMapping/>
  </p:clrMapOvr>
  <mc:AlternateContent xmlns:mc="http://schemas.openxmlformats.org/markup-compatibility/2006" xmlns:p14="http://schemas.microsoft.com/office/powerpoint/2010/main">
    <mc:Choice Requires="p14">
      <p:transition spd="slow" p14:dur="2000" advTm="71352"/>
    </mc:Choice>
    <mc:Fallback xmlns="">
      <p:transition spd="slow" advTm="713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523"/>
            <a:ext cx="9144000" cy="1143000"/>
          </a:xfrm>
        </p:spPr>
        <p:txBody>
          <a:bodyPr/>
          <a:lstStyle/>
          <a:p>
            <a:r>
              <a:rPr lang="en-US" altLang="zh-CN" dirty="0">
                <a:effectLst/>
                <a:latin typeface="Helvetica" charset="0"/>
                <a:ea typeface="ＭＳ Ｐゴシック" charset="-128"/>
                <a:cs typeface="Helvetica" charset="0"/>
              </a:rPr>
              <a:t>Studies of bacteria were critical to the development of the field of genetics</a:t>
            </a:r>
          </a:p>
        </p:txBody>
      </p:sp>
      <p:sp>
        <p:nvSpPr>
          <p:cNvPr id="18435" name="Content Placeholder 9"/>
          <p:cNvSpPr>
            <a:spLocks noGrp="1"/>
          </p:cNvSpPr>
          <p:nvPr>
            <p:ph idx="1"/>
          </p:nvPr>
        </p:nvSpPr>
        <p:spPr>
          <a:xfrm>
            <a:off x="457200" y="2039938"/>
            <a:ext cx="8229600" cy="3408362"/>
          </a:xfrm>
        </p:spPr>
        <p:txBody>
          <a:bodyPr/>
          <a:lstStyle/>
          <a:p>
            <a:pPr>
              <a:buFont typeface="Arial" charset="0"/>
              <a:buNone/>
            </a:pPr>
            <a:r>
              <a:rPr lang="en-US" altLang="zh-CN" dirty="0">
                <a:effectLst/>
                <a:latin typeface="Helvetica" charset="0"/>
                <a:ea typeface="ＭＳ Ｐゴシック" charset="-128"/>
                <a:cs typeface="Helvetica" charset="0"/>
              </a:rPr>
              <a:t>Classical bacterial genetics – </a:t>
            </a:r>
            <a:r>
              <a:rPr lang="en-US" altLang="zh-CN" dirty="0">
                <a:solidFill>
                  <a:srgbClr val="FF0000"/>
                </a:solidFill>
                <a:effectLst/>
                <a:latin typeface="Helvetica" charset="0"/>
                <a:ea typeface="ＭＳ Ｐゴシック" charset="-128"/>
                <a:cs typeface="Helvetica" charset="0"/>
              </a:rPr>
              <a:t>1940s to 1970s</a:t>
            </a:r>
          </a:p>
          <a:p>
            <a:pPr marL="639763" lvl="1">
              <a:spcAft>
                <a:spcPts val="3000"/>
              </a:spcAft>
              <a:buSzTx/>
              <a:buFont typeface="Helvetica Neue" charset="0"/>
              <a:buChar char="•"/>
            </a:pPr>
            <a:r>
              <a:rPr lang="en-US" altLang="zh-CN" dirty="0">
                <a:effectLst/>
                <a:latin typeface="Helvetica" charset="0"/>
                <a:ea typeface="ＭＳ Ｐゴシック" charset="-128"/>
                <a:cs typeface="Helvetica" charset="0"/>
              </a:rPr>
              <a:t>Virtually all knowledge of gene structure, expression, and regulation came from studies of bacteria and bacteriophages</a:t>
            </a:r>
          </a:p>
          <a:p>
            <a:pPr>
              <a:buFont typeface="Arial" charset="0"/>
              <a:buNone/>
            </a:pPr>
            <a:r>
              <a:rPr lang="en-US" altLang="zh-CN" dirty="0">
                <a:effectLst/>
                <a:latin typeface="Helvetica" charset="0"/>
                <a:ea typeface="ＭＳ Ｐゴシック" charset="-128"/>
                <a:cs typeface="Helvetica" charset="0"/>
              </a:rPr>
              <a:t>Advent of recombinant DNA technology – </a:t>
            </a:r>
            <a:r>
              <a:rPr lang="en-US" altLang="zh-CN" dirty="0">
                <a:solidFill>
                  <a:srgbClr val="FF0000"/>
                </a:solidFill>
                <a:effectLst/>
                <a:latin typeface="Helvetica" charset="0"/>
                <a:ea typeface="ＭＳ Ｐゴシック" charset="-128"/>
                <a:cs typeface="Helvetica" charset="0"/>
              </a:rPr>
              <a:t>1970s and 1980s</a:t>
            </a:r>
          </a:p>
          <a:p>
            <a:pPr marL="639763" lvl="1">
              <a:buSzTx/>
              <a:buFont typeface="Helvetica Neue" charset="0"/>
              <a:buChar char="•"/>
            </a:pPr>
            <a:r>
              <a:rPr lang="en-US" altLang="zh-CN" dirty="0">
                <a:effectLst/>
                <a:latin typeface="Helvetica" charset="0"/>
                <a:ea typeface="ＭＳ Ｐゴシック" charset="-128"/>
                <a:cs typeface="Helvetica" charset="0"/>
              </a:rPr>
              <a:t>Depended on understanding of bacterial genes, chromosomes and restriction enzymes</a:t>
            </a:r>
          </a:p>
        </p:txBody>
      </p:sp>
      <p:sp>
        <p:nvSpPr>
          <p:cNvPr id="18437"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874F2BB-540A-40AF-B27F-F266377C2003}" type="slidenum">
              <a:rPr lang="en-US" altLang="zh-CN" sz="1000">
                <a:solidFill>
                  <a:srgbClr val="898989"/>
                </a:solidFill>
                <a:latin typeface="Helvetica" charset="0"/>
              </a:rPr>
              <a:pPr eaLnBrk="1" hangingPunct="1"/>
              <a:t>11</a:t>
            </a:fld>
            <a:endParaRPr lang="en-US" altLang="zh-CN" sz="1000">
              <a:solidFill>
                <a:srgbClr val="898989"/>
              </a:solidFill>
              <a:latin typeface="Helvetica" charset="0"/>
            </a:endParaRPr>
          </a:p>
        </p:txBody>
      </p:sp>
      <p:pic>
        <p:nvPicPr>
          <p:cNvPr id="4" name="音频 3">
            <a:hlinkClick r:id="" action="ppaction://media"/>
            <a:extLst>
              <a:ext uri="{FF2B5EF4-FFF2-40B4-BE49-F238E27FC236}">
                <a16:creationId xmlns:a16="http://schemas.microsoft.com/office/drawing/2014/main" id="{7899700D-E579-2E49-9BF3-1FC1D12AD5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81429453"/>
      </p:ext>
    </p:extLst>
  </p:cSld>
  <p:clrMapOvr>
    <a:masterClrMapping/>
  </p:clrMapOvr>
  <mc:AlternateContent xmlns:mc="http://schemas.openxmlformats.org/markup-compatibility/2006" xmlns:p14="http://schemas.microsoft.com/office/powerpoint/2010/main">
    <mc:Choice Requires="p14">
      <p:transition spd="slow" p14:dur="2000" advTm="40921"/>
    </mc:Choice>
    <mc:Fallback xmlns="">
      <p:transition spd="slow" advTm="409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ltLang="zh-CN" i="1" dirty="0">
                <a:effectLst/>
                <a:latin typeface="Helvetica" charset="0"/>
                <a:ea typeface="ＭＳ Ｐゴシック" charset="-128"/>
                <a:cs typeface="Helvetica" charset="0"/>
              </a:rPr>
              <a:t>Escherichia coli </a:t>
            </a:r>
            <a:r>
              <a:rPr lang="en-US" altLang="zh-CN" dirty="0">
                <a:effectLst/>
                <a:latin typeface="Helvetica" charset="0"/>
                <a:ea typeface="ＭＳ Ｐゴシック" charset="-128"/>
                <a:cs typeface="Helvetica" charset="0"/>
              </a:rPr>
              <a:t>(</a:t>
            </a:r>
            <a:r>
              <a:rPr lang="en-US" altLang="zh-CN" i="1" dirty="0">
                <a:effectLst/>
                <a:latin typeface="Helvetica" charset="0"/>
                <a:ea typeface="ＭＳ Ｐゴシック" charset="-128"/>
                <a:cs typeface="Helvetica" charset="0"/>
              </a:rPr>
              <a:t>E. coli</a:t>
            </a:r>
            <a:r>
              <a:rPr lang="en-US" altLang="zh-CN" dirty="0">
                <a:effectLst/>
                <a:latin typeface="Helvetica" charset="0"/>
                <a:ea typeface="ＭＳ Ｐゴシック" charset="-128"/>
                <a:cs typeface="Helvetica" charset="0"/>
              </a:rPr>
              <a:t>) is </a:t>
            </a:r>
            <a:br>
              <a:rPr lang="en-US" altLang="zh-CN" dirty="0">
                <a:effectLst/>
                <a:latin typeface="Helvetica" charset="0"/>
                <a:ea typeface="ＭＳ Ｐゴシック" charset="-128"/>
                <a:cs typeface="Helvetica" charset="0"/>
              </a:rPr>
            </a:br>
            <a:r>
              <a:rPr lang="en-US" altLang="zh-CN" dirty="0">
                <a:effectLst/>
                <a:latin typeface="Helvetica" charset="0"/>
                <a:ea typeface="ＭＳ Ｐゴシック" charset="-128"/>
                <a:cs typeface="Helvetica" charset="0"/>
              </a:rPr>
              <a:t>a versatile model organism</a:t>
            </a:r>
          </a:p>
        </p:txBody>
      </p:sp>
      <p:sp>
        <p:nvSpPr>
          <p:cNvPr id="23555" name="Content Placeholder 2"/>
          <p:cNvSpPr>
            <a:spLocks noGrp="1"/>
          </p:cNvSpPr>
          <p:nvPr>
            <p:ph idx="1"/>
          </p:nvPr>
        </p:nvSpPr>
        <p:spPr>
          <a:xfrm>
            <a:off x="457200" y="1697038"/>
            <a:ext cx="8229600" cy="4424362"/>
          </a:xfrm>
        </p:spPr>
        <p:txBody>
          <a:bodyPr/>
          <a:lstStyle/>
          <a:p>
            <a:pPr marL="457200" indent="-457200">
              <a:spcAft>
                <a:spcPts val="1200"/>
              </a:spcAft>
              <a:buFont typeface="+mj-lt"/>
              <a:buAutoNum type="arabicPeriod"/>
            </a:pPr>
            <a:r>
              <a:rPr lang="en-US" altLang="zh-CN" i="1" dirty="0">
                <a:effectLst/>
                <a:latin typeface="Helvetica" charset="0"/>
                <a:ea typeface="ＭＳ Ｐゴシック" charset="-128"/>
                <a:cs typeface="Helvetica" charset="0"/>
              </a:rPr>
              <a:t>E. coli </a:t>
            </a:r>
            <a:r>
              <a:rPr lang="en-US" altLang="zh-CN" dirty="0">
                <a:effectLst/>
                <a:latin typeface="Helvetica" charset="0"/>
                <a:ea typeface="ＭＳ Ｐゴシック" charset="-128"/>
                <a:cs typeface="Helvetica" charset="0"/>
              </a:rPr>
              <a:t>is the most studied and best understood bacterial species</a:t>
            </a:r>
          </a:p>
          <a:p>
            <a:pPr marL="457200" indent="-457200">
              <a:spcAft>
                <a:spcPts val="1200"/>
              </a:spcAft>
              <a:buFont typeface="+mj-lt"/>
              <a:buAutoNum type="arabicPeriod"/>
            </a:pPr>
            <a:r>
              <a:rPr lang="en-US" altLang="zh-CN" dirty="0">
                <a:effectLst/>
                <a:latin typeface="Helvetica" charset="0"/>
                <a:ea typeface="ＭＳ Ｐゴシック" charset="-128"/>
                <a:cs typeface="Helvetica" charset="0"/>
              </a:rPr>
              <a:t>Inhabits intestines of warm-blooded animals</a:t>
            </a:r>
          </a:p>
          <a:p>
            <a:pPr marL="457200" indent="-457200">
              <a:spcAft>
                <a:spcPts val="1200"/>
              </a:spcAft>
              <a:buFont typeface="+mj-lt"/>
              <a:buAutoNum type="arabicPeriod"/>
            </a:pPr>
            <a:r>
              <a:rPr lang="en-US" altLang="zh-CN" dirty="0">
                <a:effectLst/>
                <a:latin typeface="Helvetica" charset="0"/>
                <a:ea typeface="ＭＳ Ｐゴシック" charset="-128"/>
                <a:cs typeface="Helvetica" charset="0"/>
              </a:rPr>
              <a:t>Can grow in complete absence of oxygen or in air</a:t>
            </a:r>
          </a:p>
          <a:p>
            <a:pPr marL="457200" indent="-457200">
              <a:spcAft>
                <a:spcPts val="1200"/>
              </a:spcAft>
              <a:buFont typeface="+mj-lt"/>
              <a:buAutoNum type="arabicPeriod"/>
            </a:pPr>
            <a:r>
              <a:rPr lang="en-US" altLang="zh-CN" dirty="0">
                <a:effectLst/>
                <a:latin typeface="Helvetica" charset="0"/>
                <a:ea typeface="ＭＳ Ｐゴシック" charset="-128"/>
                <a:cs typeface="Helvetica" charset="0"/>
              </a:rPr>
              <a:t>Lab strains are not pathogenic, but other strains can cause variety of intestinal diseases</a:t>
            </a:r>
          </a:p>
          <a:p>
            <a:pPr marL="457200" indent="-457200">
              <a:buFont typeface="+mj-lt"/>
              <a:buAutoNum type="arabicPeriod"/>
            </a:pPr>
            <a:r>
              <a:rPr lang="en-US" altLang="zh-CN" dirty="0">
                <a:effectLst/>
                <a:latin typeface="Helvetica" charset="0"/>
                <a:ea typeface="ＭＳ Ｐゴシック" charset="-128"/>
                <a:cs typeface="Helvetica" charset="0"/>
              </a:rPr>
              <a:t>Prototrophic, can grow in minimal media</a:t>
            </a:r>
          </a:p>
          <a:p>
            <a:pPr marL="868363" lvl="1" indent="-457200">
              <a:spcAft>
                <a:spcPts val="600"/>
              </a:spcAft>
              <a:buSzTx/>
              <a:buFont typeface="+mj-lt"/>
              <a:buAutoNum type="arabicPeriod"/>
            </a:pPr>
            <a:r>
              <a:rPr lang="en-US" altLang="zh-CN" sz="2000" dirty="0">
                <a:effectLst/>
                <a:latin typeface="Helvetica" charset="0"/>
                <a:ea typeface="ＭＳ Ｐゴシック" charset="-128"/>
                <a:cs typeface="Helvetica" charset="0"/>
              </a:rPr>
              <a:t>Single carbon and energy source (e.g. glucose)</a:t>
            </a:r>
          </a:p>
          <a:p>
            <a:pPr marL="868363" lvl="1" indent="-457200">
              <a:buSzTx/>
              <a:buFont typeface="+mj-lt"/>
              <a:buAutoNum type="arabicPeriod"/>
            </a:pPr>
            <a:r>
              <a:rPr lang="en-US" altLang="zh-CN" sz="2000" dirty="0">
                <a:effectLst/>
                <a:latin typeface="Helvetica" charset="0"/>
                <a:ea typeface="ＭＳ Ｐゴシック" charset="-128"/>
                <a:cs typeface="Helvetica" charset="0"/>
              </a:rPr>
              <a:t>Inorganic salts</a:t>
            </a:r>
          </a:p>
          <a:p>
            <a:pPr marL="457200" indent="-457200">
              <a:buFont typeface="+mj-lt"/>
              <a:buAutoNum type="arabicPeriod"/>
            </a:pPr>
            <a:endParaRPr lang="en-US" altLang="zh-CN" dirty="0">
              <a:effectLst/>
              <a:latin typeface="Helvetica" charset="0"/>
              <a:ea typeface="ＭＳ Ｐゴシック" charset="-128"/>
              <a:cs typeface="Helvetica" charset="0"/>
            </a:endParaRPr>
          </a:p>
        </p:txBody>
      </p:sp>
      <p:sp>
        <p:nvSpPr>
          <p:cNvPr id="23557"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18635506-D6DC-44FF-A5C8-111C14DEB1B5}" type="slidenum">
              <a:rPr lang="en-US" altLang="zh-CN" sz="1000">
                <a:solidFill>
                  <a:srgbClr val="898989"/>
                </a:solidFill>
                <a:latin typeface="Helvetica" charset="0"/>
              </a:rPr>
              <a:pPr eaLnBrk="1" hangingPunct="1"/>
              <a:t>12</a:t>
            </a:fld>
            <a:endParaRPr lang="en-US" altLang="zh-CN" sz="1000">
              <a:solidFill>
                <a:srgbClr val="898989"/>
              </a:solidFill>
              <a:latin typeface="Helvetica" charset="0"/>
            </a:endParaRPr>
          </a:p>
        </p:txBody>
      </p:sp>
      <p:pic>
        <p:nvPicPr>
          <p:cNvPr id="4" name="音频 3">
            <a:hlinkClick r:id="" action="ppaction://media"/>
            <a:extLst>
              <a:ext uri="{FF2B5EF4-FFF2-40B4-BE49-F238E27FC236}">
                <a16:creationId xmlns:a16="http://schemas.microsoft.com/office/drawing/2014/main" id="{3873BDD0-8897-2D4E-B869-68639FC4219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20303022"/>
      </p:ext>
    </p:extLst>
  </p:cSld>
  <p:clrMapOvr>
    <a:masterClrMapping/>
  </p:clrMapOvr>
  <mc:AlternateContent xmlns:mc="http://schemas.openxmlformats.org/markup-compatibility/2006" xmlns:p14="http://schemas.microsoft.com/office/powerpoint/2010/main">
    <mc:Choice Requires="p14">
      <p:transition spd="slow" p14:dur="2000" advTm="50228"/>
    </mc:Choice>
    <mc:Fallback xmlns="">
      <p:transition spd="slow" advTm="5022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5982"/>
            <a:ext cx="9144000" cy="1065743"/>
          </a:xfrm>
        </p:spPr>
        <p:txBody>
          <a:bodyPr/>
          <a:lstStyle/>
          <a:p>
            <a:r>
              <a:rPr lang="en-US" altLang="zh-CN" dirty="0">
                <a:effectLst/>
                <a:latin typeface="Helvetica" charset="0"/>
                <a:ea typeface="ＭＳ Ｐゴシック" charset="-128"/>
                <a:cs typeface="Helvetica" charset="0"/>
              </a:rPr>
              <a:t>Phenotypes of bacterial mutations</a:t>
            </a:r>
          </a:p>
        </p:txBody>
      </p:sp>
      <p:sp>
        <p:nvSpPr>
          <p:cNvPr id="24579" name="Content Placeholder 2"/>
          <p:cNvSpPr>
            <a:spLocks noGrp="1"/>
          </p:cNvSpPr>
          <p:nvPr>
            <p:ph idx="1"/>
          </p:nvPr>
        </p:nvSpPr>
        <p:spPr>
          <a:xfrm>
            <a:off x="457200" y="1029761"/>
            <a:ext cx="8229600" cy="5326589"/>
          </a:xfrm>
        </p:spPr>
        <p:txBody>
          <a:bodyPr/>
          <a:lstStyle/>
          <a:p>
            <a:pPr marL="457200" indent="-457200">
              <a:spcAft>
                <a:spcPct val="0"/>
              </a:spcAft>
              <a:buFont typeface="+mj-lt"/>
              <a:buAutoNum type="arabicPeriod"/>
            </a:pPr>
            <a:r>
              <a:rPr lang="en-US" altLang="zh-CN" dirty="0">
                <a:effectLst/>
                <a:latin typeface="Helvetica" charset="0"/>
                <a:ea typeface="ＭＳ Ｐゴシック" charset="-128"/>
                <a:cs typeface="Helvetica" charset="0"/>
              </a:rPr>
              <a:t>Altered colony morphology </a:t>
            </a:r>
          </a:p>
          <a:p>
            <a:pPr marL="411163" lvl="1" indent="0">
              <a:buSzTx/>
              <a:buNone/>
            </a:pPr>
            <a:r>
              <a:rPr lang="en-US" altLang="zh-CN" sz="2000" dirty="0">
                <a:effectLst/>
                <a:latin typeface="Helvetica" charset="0"/>
                <a:ea typeface="ＭＳ Ｐゴシック" charset="-128"/>
                <a:cs typeface="Helvetica" charset="0"/>
              </a:rPr>
              <a:t>Large or small; shiny or dull; round or irregular</a:t>
            </a:r>
          </a:p>
          <a:p>
            <a:pPr marL="457200" indent="-457200">
              <a:spcAft>
                <a:spcPct val="0"/>
              </a:spcAft>
              <a:buFont typeface="+mj-lt"/>
              <a:buAutoNum type="arabicPeriod"/>
            </a:pPr>
            <a:r>
              <a:rPr lang="en-US" altLang="zh-CN" dirty="0">
                <a:effectLst/>
                <a:latin typeface="Helvetica" charset="0"/>
                <a:ea typeface="ＭＳ Ｐゴシック" charset="-128"/>
                <a:cs typeface="Helvetica" charset="0"/>
              </a:rPr>
              <a:t>Resistance to bactericides </a:t>
            </a:r>
          </a:p>
          <a:p>
            <a:pPr marL="411163" lvl="1" indent="0">
              <a:buSzTx/>
              <a:buNone/>
            </a:pPr>
            <a:r>
              <a:rPr lang="en-US" altLang="zh-CN" sz="2000" dirty="0">
                <a:effectLst/>
                <a:latin typeface="Helvetica" charset="0"/>
                <a:ea typeface="ＭＳ Ｐゴシック" charset="-128"/>
                <a:cs typeface="Helvetica" charset="0"/>
              </a:rPr>
              <a:t>Antibiotics, bacteriophages</a:t>
            </a:r>
          </a:p>
          <a:p>
            <a:pPr marL="457200" indent="-457200">
              <a:spcAft>
                <a:spcPct val="0"/>
              </a:spcAft>
              <a:buFont typeface="+mj-lt"/>
              <a:buAutoNum type="arabicPeriod"/>
            </a:pPr>
            <a:r>
              <a:rPr lang="en-US" altLang="zh-CN" dirty="0" err="1">
                <a:effectLst/>
                <a:latin typeface="Helvetica" charset="0"/>
                <a:ea typeface="ＭＳ Ｐゴシック" charset="-128"/>
                <a:cs typeface="Helvetica" charset="0"/>
              </a:rPr>
              <a:t>Auxotrophs</a:t>
            </a:r>
            <a:r>
              <a:rPr lang="en-US" altLang="zh-CN" dirty="0">
                <a:effectLst/>
                <a:latin typeface="Helvetica" charset="0"/>
                <a:ea typeface="ＭＳ Ｐゴシック" charset="-128"/>
                <a:cs typeface="Helvetica" charset="0"/>
              </a:rPr>
              <a:t> – unable to reproduce in minimal media</a:t>
            </a:r>
          </a:p>
          <a:p>
            <a:pPr marL="411163" lvl="1" indent="0">
              <a:buSzTx/>
              <a:buNone/>
            </a:pPr>
            <a:r>
              <a:rPr lang="en-US" altLang="zh-CN" sz="2000" dirty="0">
                <a:effectLst/>
                <a:latin typeface="Helvetica" charset="0"/>
                <a:ea typeface="ＭＳ Ｐゴシック" charset="-128"/>
                <a:cs typeface="Helvetica" charset="0"/>
              </a:rPr>
              <a:t>Defective in enzymes required to synthesize complex compounds (e.g. amino acids, nucleotides)</a:t>
            </a:r>
          </a:p>
          <a:p>
            <a:pPr marL="457200" indent="-457200">
              <a:spcAft>
                <a:spcPct val="0"/>
              </a:spcAft>
              <a:buFont typeface="+mj-lt"/>
              <a:buAutoNum type="arabicPeriod"/>
            </a:pPr>
            <a:r>
              <a:rPr lang="en-US" altLang="zh-CN" dirty="0">
                <a:effectLst/>
                <a:latin typeface="Helvetica" charset="0"/>
                <a:ea typeface="ＭＳ Ｐゴシック" charset="-128"/>
                <a:cs typeface="Helvetica" charset="0"/>
              </a:rPr>
              <a:t>Defective in using complex chemicals from the environment </a:t>
            </a:r>
          </a:p>
          <a:p>
            <a:pPr marL="411163" lvl="1" indent="0">
              <a:buSzTx/>
              <a:buNone/>
            </a:pPr>
            <a:r>
              <a:rPr lang="en-US" altLang="zh-CN" sz="2000" dirty="0">
                <a:effectLst/>
                <a:latin typeface="Helvetica" charset="0"/>
                <a:ea typeface="ＭＳ Ｐゴシック" charset="-128"/>
                <a:cs typeface="Helvetica" charset="0"/>
              </a:rPr>
              <a:t>Example - breaking down lactose into glucose and </a:t>
            </a:r>
            <a:r>
              <a:rPr lang="en-US" altLang="zh-CN" sz="2000" dirty="0" err="1">
                <a:effectLst/>
                <a:latin typeface="Helvetica" charset="0"/>
                <a:ea typeface="ＭＳ Ｐゴシック" charset="-128"/>
                <a:cs typeface="Helvetica" charset="0"/>
              </a:rPr>
              <a:t>galactose</a:t>
            </a:r>
            <a:endParaRPr lang="en-US" altLang="zh-CN" sz="2000" dirty="0">
              <a:effectLst/>
              <a:latin typeface="Helvetica" charset="0"/>
              <a:ea typeface="ＭＳ Ｐゴシック" charset="-128"/>
              <a:cs typeface="Helvetica" charset="0"/>
            </a:endParaRPr>
          </a:p>
          <a:p>
            <a:pPr marL="457200" indent="-457200">
              <a:spcAft>
                <a:spcPct val="0"/>
              </a:spcAft>
              <a:buFont typeface="+mj-lt"/>
              <a:buAutoNum type="arabicPeriod"/>
            </a:pPr>
            <a:r>
              <a:rPr lang="en-US" altLang="zh-CN" dirty="0">
                <a:effectLst/>
                <a:latin typeface="Helvetica" charset="0"/>
                <a:ea typeface="ＭＳ Ｐゴシック" charset="-128"/>
                <a:cs typeface="Helvetica" charset="0"/>
              </a:rPr>
              <a:t>Defective in proteins essential for growth</a:t>
            </a:r>
          </a:p>
          <a:p>
            <a:pPr marL="411163" lvl="1" indent="0">
              <a:buSzTx/>
              <a:buNone/>
            </a:pPr>
            <a:r>
              <a:rPr lang="en-US" altLang="zh-CN" sz="2000" dirty="0">
                <a:effectLst/>
                <a:latin typeface="Helvetica" charset="0"/>
                <a:ea typeface="ＭＳ Ｐゴシック" charset="-128"/>
                <a:cs typeface="Helvetica" charset="0"/>
              </a:rPr>
              <a:t>Conditional lethal mutations, e.g. temperature-sensitive (</a:t>
            </a:r>
            <a:r>
              <a:rPr lang="en-US" altLang="zh-CN" sz="2000" dirty="0" err="1">
                <a:effectLst/>
                <a:latin typeface="Helvetica" charset="0"/>
                <a:ea typeface="ＭＳ Ｐゴシック" charset="-128"/>
                <a:cs typeface="Helvetica" charset="0"/>
              </a:rPr>
              <a:t>ts</a:t>
            </a:r>
            <a:r>
              <a:rPr lang="en-US" altLang="zh-CN" sz="2000" dirty="0">
                <a:effectLst/>
                <a:latin typeface="Helvetica" charset="0"/>
                <a:ea typeface="ＭＳ Ｐゴシック" charset="-128"/>
                <a:cs typeface="Helvetica" charset="0"/>
              </a:rPr>
              <a:t>)</a:t>
            </a:r>
          </a:p>
          <a:p>
            <a:pPr marL="457200" indent="-457200">
              <a:buFont typeface="+mj-lt"/>
              <a:buAutoNum type="arabicPeriod"/>
            </a:pPr>
            <a:endParaRPr lang="en-US" altLang="zh-CN" dirty="0">
              <a:effectLst/>
              <a:latin typeface="Helvetica" charset="0"/>
              <a:ea typeface="ＭＳ Ｐゴシック" charset="-128"/>
              <a:cs typeface="Helvetica" charset="0"/>
            </a:endParaRPr>
          </a:p>
        </p:txBody>
      </p:sp>
      <p:sp>
        <p:nvSpPr>
          <p:cNvPr id="24581"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3787E32-C9BE-41D1-8364-B0B1BB275F90}" type="slidenum">
              <a:rPr lang="en-US" altLang="zh-CN" sz="1000">
                <a:solidFill>
                  <a:srgbClr val="898989"/>
                </a:solidFill>
                <a:latin typeface="Helvetica" charset="0"/>
              </a:rPr>
              <a:pPr eaLnBrk="1" hangingPunct="1"/>
              <a:t>13</a:t>
            </a:fld>
            <a:endParaRPr lang="en-US" altLang="zh-CN" sz="1000">
              <a:solidFill>
                <a:srgbClr val="898989"/>
              </a:solidFill>
              <a:latin typeface="Helvetica" charset="0"/>
            </a:endParaRPr>
          </a:p>
        </p:txBody>
      </p:sp>
      <p:pic>
        <p:nvPicPr>
          <p:cNvPr id="5" name="音频 4">
            <a:hlinkClick r:id="" action="ppaction://media"/>
            <a:extLst>
              <a:ext uri="{FF2B5EF4-FFF2-40B4-BE49-F238E27FC236}">
                <a16:creationId xmlns:a16="http://schemas.microsoft.com/office/drawing/2014/main" id="{683070E1-B061-4749-B5F1-0FA775EC1C2F}"/>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82409995"/>
      </p:ext>
    </p:extLst>
  </p:cSld>
  <p:clrMapOvr>
    <a:masterClrMapping/>
  </p:clrMapOvr>
  <mc:AlternateContent xmlns:mc="http://schemas.openxmlformats.org/markup-compatibility/2006" xmlns:p14="http://schemas.microsoft.com/office/powerpoint/2010/main">
    <mc:Choice Requires="p14">
      <p:transition spd="slow" p14:dur="2000" advTm="67916"/>
    </mc:Choice>
    <mc:Fallback xmlns="">
      <p:transition spd="slow" advTm="6791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26583"/>
          </a:xfrm>
        </p:spPr>
        <p:txBody>
          <a:bodyPr/>
          <a:lstStyle/>
          <a:p>
            <a:r>
              <a:rPr lang="en-US" altLang="zh-CN" dirty="0">
                <a:effectLst/>
                <a:latin typeface="Helvetica" charset="0"/>
                <a:ea typeface="ＭＳ Ｐゴシック" charset="-128"/>
                <a:cs typeface="Helvetica" charset="0"/>
              </a:rPr>
              <a:t>The </a:t>
            </a:r>
            <a:r>
              <a:rPr lang="en-US" altLang="zh-CN" i="1" dirty="0">
                <a:effectLst/>
                <a:latin typeface="Helvetica" charset="0"/>
                <a:ea typeface="ＭＳ Ｐゴシック" charset="-128"/>
                <a:cs typeface="Helvetica" charset="0"/>
              </a:rPr>
              <a:t>E. coli </a:t>
            </a:r>
            <a:r>
              <a:rPr lang="en-US" altLang="zh-CN" dirty="0">
                <a:effectLst/>
                <a:latin typeface="Helvetica" charset="0"/>
                <a:ea typeface="ＭＳ Ｐゴシック" charset="-128"/>
                <a:cs typeface="Helvetica" charset="0"/>
              </a:rPr>
              <a:t>genome was sequenced in 1997</a:t>
            </a:r>
          </a:p>
        </p:txBody>
      </p:sp>
      <p:sp>
        <p:nvSpPr>
          <p:cNvPr id="29699" name="Content Placeholder 2"/>
          <p:cNvSpPr>
            <a:spLocks noGrp="1"/>
          </p:cNvSpPr>
          <p:nvPr>
            <p:ph idx="1"/>
          </p:nvPr>
        </p:nvSpPr>
        <p:spPr>
          <a:xfrm>
            <a:off x="457200" y="1430338"/>
            <a:ext cx="4479925" cy="4926012"/>
          </a:xfrm>
        </p:spPr>
        <p:txBody>
          <a:bodyPr/>
          <a:lstStyle/>
          <a:p>
            <a:pPr>
              <a:buFont typeface="Arial" charset="0"/>
              <a:buNone/>
            </a:pPr>
            <a:r>
              <a:rPr lang="en-US" altLang="zh-CN" dirty="0">
                <a:effectLst/>
                <a:latin typeface="Helvetica" charset="0"/>
                <a:ea typeface="ＭＳ Ｐゴシック" charset="-128"/>
                <a:cs typeface="Helvetica" charset="0"/>
              </a:rPr>
              <a:t>Genome of K12 strain was sequenced</a:t>
            </a:r>
          </a:p>
          <a:p>
            <a:pPr>
              <a:buFont typeface="Arial" charset="0"/>
              <a:buNone/>
            </a:pPr>
            <a:r>
              <a:rPr lang="en-US" altLang="zh-CN" dirty="0">
                <a:solidFill>
                  <a:srgbClr val="FF0000"/>
                </a:solidFill>
                <a:effectLst/>
                <a:latin typeface="Helvetica" charset="0"/>
                <a:ea typeface="ＭＳ Ｐゴシック" charset="-128"/>
                <a:cs typeface="Helvetica" charset="0"/>
              </a:rPr>
              <a:t>4.6 Mb</a:t>
            </a:r>
          </a:p>
          <a:p>
            <a:pPr>
              <a:buFont typeface="Arial" charset="0"/>
              <a:buNone/>
            </a:pPr>
            <a:r>
              <a:rPr lang="en-US" altLang="zh-CN" dirty="0">
                <a:solidFill>
                  <a:srgbClr val="FF0000"/>
                </a:solidFill>
                <a:effectLst/>
                <a:latin typeface="Helvetica" charset="0"/>
                <a:ea typeface="ＭＳ Ｐゴシック" charset="-128"/>
                <a:cs typeface="Helvetica" charset="0"/>
              </a:rPr>
              <a:t>~ 90% </a:t>
            </a:r>
            <a:r>
              <a:rPr lang="en-US" altLang="zh-CN" dirty="0">
                <a:effectLst/>
                <a:latin typeface="Helvetica" charset="0"/>
                <a:ea typeface="ＭＳ Ｐゴシック" charset="-128"/>
                <a:cs typeface="Helvetica" charset="0"/>
              </a:rPr>
              <a:t>of genome encodes protein</a:t>
            </a:r>
          </a:p>
          <a:p>
            <a:pPr>
              <a:buFont typeface="Arial" charset="0"/>
              <a:buNone/>
            </a:pPr>
            <a:r>
              <a:rPr lang="en-US" altLang="zh-CN" dirty="0">
                <a:solidFill>
                  <a:srgbClr val="FF0000"/>
                </a:solidFill>
                <a:effectLst/>
                <a:latin typeface="Helvetica" charset="0"/>
                <a:ea typeface="ＭＳ Ｐゴシック" charset="-128"/>
                <a:cs typeface="Helvetica" charset="0"/>
              </a:rPr>
              <a:t>4288</a:t>
            </a:r>
            <a:r>
              <a:rPr lang="en-US" altLang="zh-CN" dirty="0">
                <a:effectLst/>
                <a:latin typeface="Helvetica" charset="0"/>
                <a:ea typeface="ＭＳ Ｐゴシック" charset="-128"/>
                <a:cs typeface="Helvetica" charset="0"/>
              </a:rPr>
              <a:t> genes, but function known for only 60%</a:t>
            </a:r>
          </a:p>
          <a:p>
            <a:pPr>
              <a:buFont typeface="Arial" charset="0"/>
              <a:buNone/>
            </a:pPr>
            <a:r>
              <a:rPr lang="en-US" altLang="zh-CN" dirty="0">
                <a:effectLst/>
                <a:latin typeface="Helvetica" charset="0"/>
                <a:ea typeface="ＭＳ Ｐゴシック" charset="-128"/>
                <a:cs typeface="Helvetica" charset="0"/>
              </a:rPr>
              <a:t>On average, 1 gene per kb</a:t>
            </a:r>
          </a:p>
          <a:p>
            <a:pPr>
              <a:buFont typeface="Arial" charset="0"/>
              <a:buNone/>
            </a:pPr>
            <a:r>
              <a:rPr lang="en-US" altLang="zh-CN" dirty="0">
                <a:effectLst/>
                <a:latin typeface="Helvetica" charset="0"/>
                <a:ea typeface="ＭＳ Ｐゴシック" charset="-128"/>
                <a:cs typeface="Helvetica" charset="0"/>
              </a:rPr>
              <a:t>No introns</a:t>
            </a:r>
          </a:p>
          <a:p>
            <a:pPr>
              <a:buFont typeface="Arial" charset="0"/>
              <a:buNone/>
            </a:pPr>
            <a:r>
              <a:rPr lang="en-US" altLang="zh-CN" dirty="0">
                <a:effectLst/>
                <a:latin typeface="Helvetica" charset="0"/>
                <a:ea typeface="ＭＳ Ｐゴシック" charset="-128"/>
                <a:cs typeface="Helvetica" charset="0"/>
              </a:rPr>
              <a:t>Very little repetitive DNA</a:t>
            </a:r>
          </a:p>
          <a:p>
            <a:pPr>
              <a:buFont typeface="Arial" charset="0"/>
              <a:buNone/>
            </a:pPr>
            <a:r>
              <a:rPr lang="en-US" altLang="zh-CN" dirty="0">
                <a:effectLst/>
                <a:latin typeface="Helvetica" charset="0"/>
                <a:ea typeface="ＭＳ Ｐゴシック" charset="-128"/>
                <a:cs typeface="Helvetica" charset="0"/>
              </a:rPr>
              <a:t>Small </a:t>
            </a:r>
            <a:r>
              <a:rPr lang="en-US" altLang="zh-CN" dirty="0" err="1">
                <a:effectLst/>
                <a:latin typeface="Helvetica" charset="0"/>
                <a:ea typeface="ＭＳ Ｐゴシック" charset="-128"/>
                <a:cs typeface="Helvetica" charset="0"/>
              </a:rPr>
              <a:t>intergenic</a:t>
            </a:r>
            <a:r>
              <a:rPr lang="en-US" altLang="zh-CN" dirty="0">
                <a:effectLst/>
                <a:latin typeface="Helvetica" charset="0"/>
                <a:ea typeface="ＭＳ Ｐゴシック" charset="-128"/>
                <a:cs typeface="Helvetica" charset="0"/>
              </a:rPr>
              <a:t> regions</a:t>
            </a:r>
          </a:p>
          <a:p>
            <a:pPr>
              <a:buFont typeface="Arial" charset="0"/>
              <a:buNone/>
            </a:pPr>
            <a:endParaRPr lang="en-US" altLang="zh-CN" dirty="0">
              <a:effectLst/>
              <a:latin typeface="Helvetica" charset="0"/>
              <a:ea typeface="ＭＳ Ｐゴシック" charset="-128"/>
              <a:cs typeface="Helvetica" charset="0"/>
            </a:endParaRPr>
          </a:p>
          <a:p>
            <a:pPr>
              <a:buFont typeface="Arial" charset="0"/>
              <a:buNone/>
            </a:pPr>
            <a:endParaRPr lang="en-US" altLang="zh-CN" dirty="0">
              <a:effectLst/>
              <a:latin typeface="Helvetica" charset="0"/>
              <a:ea typeface="ＭＳ Ｐゴシック" charset="-128"/>
              <a:cs typeface="Helvetica" charset="0"/>
            </a:endParaRPr>
          </a:p>
        </p:txBody>
      </p:sp>
      <p:sp>
        <p:nvSpPr>
          <p:cNvPr id="29701"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C59F60E-ADC8-4475-8D3E-B9F4DDF64492}" type="slidenum">
              <a:rPr lang="en-US" altLang="zh-CN" sz="1000">
                <a:solidFill>
                  <a:srgbClr val="898989"/>
                </a:solidFill>
                <a:latin typeface="Helvetica" charset="0"/>
              </a:rPr>
              <a:pPr eaLnBrk="1" hangingPunct="1"/>
              <a:t>14</a:t>
            </a:fld>
            <a:endParaRPr lang="en-US" altLang="zh-CN" sz="1000">
              <a:solidFill>
                <a:srgbClr val="898989"/>
              </a:solidFill>
              <a:latin typeface="Helvetica" charset="0"/>
            </a:endParaRPr>
          </a:p>
        </p:txBody>
      </p:sp>
      <p:sp>
        <p:nvSpPr>
          <p:cNvPr id="29702" name="TextBox 6"/>
          <p:cNvSpPr txBox="1">
            <a:spLocks noChangeArrowheads="1"/>
          </p:cNvSpPr>
          <p:nvPr/>
        </p:nvSpPr>
        <p:spPr bwMode="auto">
          <a:xfrm>
            <a:off x="7902575" y="6073775"/>
            <a:ext cx="88900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14.6</a:t>
            </a:r>
          </a:p>
        </p:txBody>
      </p:sp>
      <p:pic>
        <p:nvPicPr>
          <p:cNvPr id="29703" name="Picture 9" descr="Ch14_6.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37125" y="1557338"/>
            <a:ext cx="3778250" cy="441801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音频 4">
            <a:hlinkClick r:id="" action="ppaction://media"/>
            <a:extLst>
              <a:ext uri="{FF2B5EF4-FFF2-40B4-BE49-F238E27FC236}">
                <a16:creationId xmlns:a16="http://schemas.microsoft.com/office/drawing/2014/main" id="{844AEC44-14EC-D645-AF4B-F54639D832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649639462"/>
      </p:ext>
    </p:extLst>
  </p:cSld>
  <p:clrMapOvr>
    <a:masterClrMapping/>
  </p:clrMapOvr>
  <mc:AlternateContent xmlns:mc="http://schemas.openxmlformats.org/markup-compatibility/2006" xmlns:p14="http://schemas.microsoft.com/office/powerpoint/2010/main">
    <mc:Choice Requires="p14">
      <p:transition spd="slow" p14:dur="2000" advTm="57313"/>
    </mc:Choice>
    <mc:Fallback xmlns="">
      <p:transition spd="slow" advTm="5731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68917"/>
          </a:xfrm>
        </p:spPr>
        <p:txBody>
          <a:bodyPr>
            <a:normAutofit/>
          </a:bodyPr>
          <a:lstStyle/>
          <a:p>
            <a:pPr eaLnBrk="1" hangingPunct="1"/>
            <a:r>
              <a:rPr lang="en-US" altLang="zh-CN" sz="3200" dirty="0">
                <a:solidFill>
                  <a:srgbClr val="000000"/>
                </a:solidFill>
                <a:effectLst/>
                <a:latin typeface="Arial"/>
                <a:ea typeface="华文新魏" charset="0"/>
                <a:cs typeface="Arial"/>
              </a:rPr>
              <a:t>Gene nomenclature</a:t>
            </a:r>
          </a:p>
        </p:txBody>
      </p:sp>
      <p:sp>
        <p:nvSpPr>
          <p:cNvPr id="22532"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6090C0B-9847-4A94-AFC6-13DBB5EFB0C8}" type="slidenum">
              <a:rPr lang="en-US" altLang="zh-CN" sz="1000">
                <a:solidFill>
                  <a:srgbClr val="898989"/>
                </a:solidFill>
                <a:latin typeface="Helvetica" charset="0"/>
              </a:rPr>
              <a:pPr eaLnBrk="1" hangingPunct="1"/>
              <a:t>15</a:t>
            </a:fld>
            <a:endParaRPr lang="en-US" altLang="zh-CN" sz="1000">
              <a:solidFill>
                <a:srgbClr val="898989"/>
              </a:solidFill>
              <a:latin typeface="Helvetica" charset="0"/>
            </a:endParaRPr>
          </a:p>
        </p:txBody>
      </p:sp>
      <p:sp>
        <p:nvSpPr>
          <p:cNvPr id="6" name="Rectangle 3"/>
          <p:cNvSpPr>
            <a:spLocks noChangeArrowheads="1"/>
          </p:cNvSpPr>
          <p:nvPr/>
        </p:nvSpPr>
        <p:spPr bwMode="auto">
          <a:xfrm>
            <a:off x="287338" y="1073150"/>
            <a:ext cx="8748712" cy="5648325"/>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eaLnBrk="1" hangingPunct="1">
              <a:spcBef>
                <a:spcPct val="40000"/>
              </a:spcBef>
              <a:buFontTx/>
              <a:buChar char="•"/>
            </a:pPr>
            <a:r>
              <a:rPr kumimoji="0" lang="en-US" altLang="zh-CN" sz="2800" dirty="0">
                <a:solidFill>
                  <a:srgbClr val="0000FF"/>
                </a:solidFill>
                <a:latin typeface="Arial" charset="0"/>
              </a:rPr>
              <a:t> Usually 2-3 letters with “</a:t>
            </a:r>
            <a:r>
              <a:rPr kumimoji="0" lang="en-US" altLang="zh-CN" sz="2800" baseline="30000" dirty="0">
                <a:solidFill>
                  <a:srgbClr val="0000FF"/>
                </a:solidFill>
                <a:latin typeface="Arial" charset="0"/>
              </a:rPr>
              <a:t>+</a:t>
            </a:r>
            <a:r>
              <a:rPr kumimoji="0" lang="en-US" altLang="zh-CN" sz="2800" dirty="0">
                <a:solidFill>
                  <a:srgbClr val="0000FF"/>
                </a:solidFill>
                <a:latin typeface="Arial" charset="0"/>
              </a:rPr>
              <a:t>” or “</a:t>
            </a:r>
            <a:r>
              <a:rPr kumimoji="0" lang="en-US" altLang="zh-CN" sz="2800" baseline="30000" dirty="0">
                <a:solidFill>
                  <a:srgbClr val="0000FF"/>
                </a:solidFill>
                <a:latin typeface="Arial" charset="0"/>
              </a:rPr>
              <a:t>–</a:t>
            </a:r>
            <a:r>
              <a:rPr kumimoji="0" lang="en-US" altLang="zh-CN" sz="2800" dirty="0">
                <a:solidFill>
                  <a:srgbClr val="0000FF"/>
                </a:solidFill>
                <a:latin typeface="Arial" charset="0"/>
              </a:rPr>
              <a:t>” symbol</a:t>
            </a:r>
          </a:p>
          <a:p>
            <a:pPr eaLnBrk="1" hangingPunct="1">
              <a:spcBef>
                <a:spcPct val="40000"/>
              </a:spcBef>
              <a:buFontTx/>
              <a:buChar char="•"/>
            </a:pPr>
            <a:r>
              <a:rPr kumimoji="0" lang="en-US" altLang="zh-CN" sz="2800" dirty="0">
                <a:solidFill>
                  <a:srgbClr val="0000FF"/>
                </a:solidFill>
                <a:latin typeface="Arial" charset="0"/>
              </a:rPr>
              <a:t> </a:t>
            </a:r>
            <a:r>
              <a:rPr kumimoji="0" lang="en-US" altLang="zh-CN" sz="2800" dirty="0" err="1">
                <a:solidFill>
                  <a:srgbClr val="0000FF"/>
                </a:solidFill>
                <a:latin typeface="Arial" charset="0"/>
              </a:rPr>
              <a:t>Prototrophy</a:t>
            </a:r>
            <a:r>
              <a:rPr kumimoji="0" lang="en-US" altLang="zh-CN" sz="2800" dirty="0">
                <a:solidFill>
                  <a:srgbClr val="0000FF"/>
                </a:solidFill>
                <a:latin typeface="Arial" charset="0"/>
              </a:rPr>
              <a:t> / </a:t>
            </a:r>
            <a:r>
              <a:rPr kumimoji="0" lang="en-US" altLang="zh-CN" sz="2800" dirty="0" err="1">
                <a:solidFill>
                  <a:srgbClr val="0000FF"/>
                </a:solidFill>
                <a:latin typeface="Arial" charset="0"/>
              </a:rPr>
              <a:t>auxotrophy</a:t>
            </a:r>
            <a:endParaRPr kumimoji="0" lang="en-US" altLang="zh-CN" sz="2800" dirty="0">
              <a:solidFill>
                <a:srgbClr val="0000FF"/>
              </a:solidFill>
              <a:latin typeface="Arial" charset="0"/>
            </a:endParaRPr>
          </a:p>
          <a:p>
            <a:pPr lvl="1" eaLnBrk="1" hangingPunct="1">
              <a:spcBef>
                <a:spcPct val="30000"/>
              </a:spcBef>
              <a:buFontTx/>
              <a:buChar char="–"/>
            </a:pPr>
            <a:r>
              <a:rPr kumimoji="0" lang="en-US" altLang="zh-CN" sz="2800" i="1" dirty="0">
                <a:latin typeface="Arial" charset="0"/>
              </a:rPr>
              <a:t>met </a:t>
            </a:r>
            <a:r>
              <a:rPr kumimoji="0" lang="en-US" altLang="zh-CN" sz="2800" baseline="30000" dirty="0">
                <a:latin typeface="Arial" charset="0"/>
              </a:rPr>
              <a:t>+</a:t>
            </a:r>
            <a:r>
              <a:rPr kumimoji="0" lang="en-US" altLang="zh-CN" sz="2800" dirty="0">
                <a:latin typeface="Arial" charset="0"/>
              </a:rPr>
              <a:t>:</a:t>
            </a:r>
            <a:r>
              <a:rPr kumimoji="0" lang="en-US" altLang="zh-CN" dirty="0">
                <a:latin typeface="Arial" charset="0"/>
              </a:rPr>
              <a:t> can synthesize methionine, a wild-type prototroph</a:t>
            </a:r>
          </a:p>
          <a:p>
            <a:pPr lvl="1" eaLnBrk="1" hangingPunct="1">
              <a:spcBef>
                <a:spcPct val="30000"/>
              </a:spcBef>
              <a:buFontTx/>
              <a:buChar char="–"/>
            </a:pPr>
            <a:r>
              <a:rPr kumimoji="0" lang="en-US" altLang="zh-CN" sz="2800" i="1" dirty="0">
                <a:latin typeface="Arial" charset="0"/>
              </a:rPr>
              <a:t>met </a:t>
            </a:r>
            <a:r>
              <a:rPr kumimoji="0" lang="en-US" altLang="zh-CN" sz="2800" baseline="30000" dirty="0">
                <a:latin typeface="Arial" charset="0"/>
              </a:rPr>
              <a:t>–</a:t>
            </a:r>
            <a:r>
              <a:rPr kumimoji="0" lang="en-US" altLang="zh-CN" sz="2800" dirty="0">
                <a:latin typeface="Arial" charset="0"/>
              </a:rPr>
              <a:t>:</a:t>
            </a:r>
            <a:r>
              <a:rPr kumimoji="0" lang="en-US" altLang="zh-CN" dirty="0">
                <a:latin typeface="Arial" charset="0"/>
              </a:rPr>
              <a:t> requires methionine, a mutant auxotroph</a:t>
            </a:r>
          </a:p>
          <a:p>
            <a:pPr eaLnBrk="1" hangingPunct="1">
              <a:spcBef>
                <a:spcPct val="40000"/>
              </a:spcBef>
              <a:buFontTx/>
              <a:buChar char="•"/>
            </a:pPr>
            <a:r>
              <a:rPr kumimoji="0" lang="en-US" altLang="zh-CN" sz="2800" dirty="0">
                <a:solidFill>
                  <a:srgbClr val="0000FF"/>
                </a:solidFill>
                <a:latin typeface="Arial" charset="0"/>
              </a:rPr>
              <a:t> Energy extraction</a:t>
            </a:r>
          </a:p>
          <a:p>
            <a:pPr lvl="1" eaLnBrk="1" hangingPunct="1">
              <a:spcBef>
                <a:spcPct val="30000"/>
              </a:spcBef>
              <a:buFontTx/>
              <a:buChar char="–"/>
            </a:pPr>
            <a:r>
              <a:rPr kumimoji="0" lang="en-US" altLang="zh-CN" sz="2800" i="1" dirty="0">
                <a:latin typeface="Arial" charset="0"/>
              </a:rPr>
              <a:t>gal </a:t>
            </a:r>
            <a:r>
              <a:rPr kumimoji="0" lang="en-US" altLang="zh-CN" sz="2800" i="1" baseline="30000" dirty="0">
                <a:latin typeface="Arial" charset="0"/>
              </a:rPr>
              <a:t>+</a:t>
            </a:r>
            <a:r>
              <a:rPr kumimoji="0" lang="en-US" altLang="zh-CN" sz="2800" dirty="0">
                <a:latin typeface="Arial" charset="0"/>
              </a:rPr>
              <a:t>:</a:t>
            </a:r>
            <a:r>
              <a:rPr kumimoji="0" lang="en-US" altLang="zh-CN" dirty="0">
                <a:latin typeface="Arial" charset="0"/>
              </a:rPr>
              <a:t> can utilize </a:t>
            </a:r>
            <a:r>
              <a:rPr kumimoji="0" lang="en-US" altLang="zh-CN" dirty="0" err="1">
                <a:latin typeface="Arial" charset="0"/>
              </a:rPr>
              <a:t>galactose</a:t>
            </a:r>
            <a:r>
              <a:rPr kumimoji="0" lang="en-US" altLang="zh-CN" dirty="0">
                <a:latin typeface="Arial" charset="0"/>
              </a:rPr>
              <a:t>, wild-type</a:t>
            </a:r>
          </a:p>
          <a:p>
            <a:pPr lvl="1" eaLnBrk="1" hangingPunct="1">
              <a:spcBef>
                <a:spcPct val="30000"/>
              </a:spcBef>
              <a:buFontTx/>
              <a:buChar char="–"/>
            </a:pPr>
            <a:r>
              <a:rPr kumimoji="0" lang="en-US" altLang="zh-CN" sz="2800" i="1" dirty="0">
                <a:latin typeface="Arial" charset="0"/>
              </a:rPr>
              <a:t>gal </a:t>
            </a:r>
            <a:r>
              <a:rPr kumimoji="0" lang="en-US" altLang="zh-CN" sz="2800" baseline="30000" dirty="0">
                <a:latin typeface="Arial" charset="0"/>
              </a:rPr>
              <a:t>–</a:t>
            </a:r>
            <a:r>
              <a:rPr kumimoji="0" lang="en-US" altLang="zh-CN" sz="2800" dirty="0">
                <a:latin typeface="Arial" charset="0"/>
              </a:rPr>
              <a:t>:</a:t>
            </a:r>
            <a:r>
              <a:rPr kumimoji="0" lang="en-US" altLang="zh-CN" dirty="0">
                <a:latin typeface="Arial" charset="0"/>
              </a:rPr>
              <a:t> can not utilize </a:t>
            </a:r>
            <a:r>
              <a:rPr kumimoji="0" lang="en-US" altLang="zh-CN" dirty="0" err="1">
                <a:latin typeface="Arial" charset="0"/>
              </a:rPr>
              <a:t>galactose</a:t>
            </a:r>
            <a:r>
              <a:rPr kumimoji="0" lang="en-US" altLang="zh-CN" dirty="0">
                <a:latin typeface="Arial" charset="0"/>
              </a:rPr>
              <a:t>, a mutant</a:t>
            </a:r>
          </a:p>
          <a:p>
            <a:pPr eaLnBrk="1" hangingPunct="1">
              <a:spcBef>
                <a:spcPct val="40000"/>
              </a:spcBef>
              <a:buFontTx/>
              <a:buChar char="•"/>
            </a:pPr>
            <a:r>
              <a:rPr kumimoji="0" lang="en-US" altLang="zh-CN" sz="2800" dirty="0">
                <a:solidFill>
                  <a:srgbClr val="0000FF"/>
                </a:solidFill>
                <a:latin typeface="Arial" charset="0"/>
              </a:rPr>
              <a:t> Drug resistance</a:t>
            </a:r>
          </a:p>
          <a:p>
            <a:pPr lvl="1" eaLnBrk="1" hangingPunct="1">
              <a:spcBef>
                <a:spcPct val="30000"/>
              </a:spcBef>
              <a:buFontTx/>
              <a:buChar char="–"/>
            </a:pPr>
            <a:r>
              <a:rPr kumimoji="0" lang="en-US" altLang="zh-CN" sz="2800" i="1" dirty="0" err="1">
                <a:latin typeface="Arial" charset="0"/>
              </a:rPr>
              <a:t>str</a:t>
            </a:r>
            <a:r>
              <a:rPr kumimoji="0" lang="en-US" altLang="zh-CN" sz="2800" i="1" dirty="0">
                <a:latin typeface="Arial" charset="0"/>
              </a:rPr>
              <a:t> </a:t>
            </a:r>
            <a:r>
              <a:rPr kumimoji="0" lang="en-US" altLang="zh-CN" sz="2800" i="1" baseline="30000" dirty="0">
                <a:latin typeface="Arial" charset="0"/>
              </a:rPr>
              <a:t>r</a:t>
            </a:r>
            <a:r>
              <a:rPr kumimoji="0" lang="en-US" altLang="zh-CN" sz="2800" dirty="0">
                <a:latin typeface="Arial" charset="0"/>
              </a:rPr>
              <a:t>:</a:t>
            </a:r>
            <a:r>
              <a:rPr kumimoji="0" lang="en-US" altLang="zh-CN" i="1" dirty="0">
                <a:latin typeface="Arial" charset="0"/>
              </a:rPr>
              <a:t> </a:t>
            </a:r>
            <a:r>
              <a:rPr kumimoji="0" lang="en-US" altLang="zh-CN" dirty="0">
                <a:latin typeface="Arial" charset="0"/>
              </a:rPr>
              <a:t>resistant to streptomycin in medium</a:t>
            </a:r>
          </a:p>
          <a:p>
            <a:pPr lvl="1" eaLnBrk="1" hangingPunct="1">
              <a:spcBef>
                <a:spcPct val="30000"/>
              </a:spcBef>
              <a:buFontTx/>
              <a:buChar char="–"/>
            </a:pPr>
            <a:r>
              <a:rPr kumimoji="0" lang="en-US" altLang="zh-CN" sz="2800" i="1" dirty="0" err="1">
                <a:latin typeface="Arial" charset="0"/>
              </a:rPr>
              <a:t>str</a:t>
            </a:r>
            <a:r>
              <a:rPr kumimoji="0" lang="en-US" altLang="zh-CN" sz="2800" i="1" dirty="0">
                <a:latin typeface="Arial" charset="0"/>
              </a:rPr>
              <a:t> </a:t>
            </a:r>
            <a:r>
              <a:rPr kumimoji="0" lang="en-US" altLang="zh-CN" sz="2800" i="1" baseline="30000" dirty="0">
                <a:latin typeface="Arial" charset="0"/>
              </a:rPr>
              <a:t>s</a:t>
            </a:r>
            <a:r>
              <a:rPr kumimoji="0" lang="en-US" altLang="zh-CN" sz="2800" dirty="0">
                <a:latin typeface="Arial" charset="0"/>
              </a:rPr>
              <a:t>:</a:t>
            </a:r>
            <a:r>
              <a:rPr kumimoji="0" lang="en-US" altLang="zh-CN" dirty="0">
                <a:latin typeface="Arial" charset="0"/>
              </a:rPr>
              <a:t> sensitive to streptomycin in medium </a:t>
            </a:r>
            <a:r>
              <a:rPr kumimoji="0" lang="en-US" altLang="zh-CN" dirty="0">
                <a:solidFill>
                  <a:srgbClr val="009900"/>
                </a:solidFill>
                <a:latin typeface="Arial" charset="0"/>
              </a:rPr>
              <a:t>(wild type)</a:t>
            </a:r>
          </a:p>
        </p:txBody>
      </p:sp>
      <p:pic>
        <p:nvPicPr>
          <p:cNvPr id="4" name="音频 3">
            <a:hlinkClick r:id="" action="ppaction://media"/>
            <a:extLst>
              <a:ext uri="{FF2B5EF4-FFF2-40B4-BE49-F238E27FC236}">
                <a16:creationId xmlns:a16="http://schemas.microsoft.com/office/drawing/2014/main" id="{C068D2A1-883A-6740-A5B5-F73A76182BA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90425282"/>
      </p:ext>
    </p:extLst>
  </p:cSld>
  <p:clrMapOvr>
    <a:masterClrMapping/>
  </p:clrMapOvr>
  <mc:AlternateContent xmlns:mc="http://schemas.openxmlformats.org/markup-compatibility/2006" xmlns:p14="http://schemas.microsoft.com/office/powerpoint/2010/main">
    <mc:Choice Requires="p14">
      <p:transition spd="slow" p14:dur="2000" advTm="71465"/>
    </mc:Choice>
    <mc:Fallback xmlns="">
      <p:transition spd="slow" advTm="714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37167"/>
          </a:xfrm>
        </p:spPr>
        <p:txBody>
          <a:bodyPr/>
          <a:lstStyle/>
          <a:p>
            <a:r>
              <a:rPr lang="en-US" altLang="zh-CN">
                <a:effectLst/>
                <a:latin typeface="Helvetica" charset="0"/>
                <a:ea typeface="ＭＳ Ｐゴシック" charset="-128"/>
                <a:cs typeface="Helvetica" charset="0"/>
              </a:rPr>
              <a:t>Finding mutations in bacterial genes</a:t>
            </a:r>
          </a:p>
        </p:txBody>
      </p:sp>
      <p:sp>
        <p:nvSpPr>
          <p:cNvPr id="25603" name="Content Placeholder 2"/>
          <p:cNvSpPr>
            <a:spLocks noGrp="1"/>
          </p:cNvSpPr>
          <p:nvPr>
            <p:ph idx="1"/>
          </p:nvPr>
        </p:nvSpPr>
        <p:spPr>
          <a:xfrm>
            <a:off x="457200" y="1146026"/>
            <a:ext cx="8229600" cy="5356373"/>
          </a:xfrm>
        </p:spPr>
        <p:txBody>
          <a:bodyPr/>
          <a:lstStyle/>
          <a:p>
            <a:pPr>
              <a:spcAft>
                <a:spcPct val="0"/>
              </a:spcAft>
              <a:buFont typeface="Arial" charset="0"/>
              <a:buNone/>
            </a:pPr>
            <a:r>
              <a:rPr lang="en-US" altLang="zh-CN" dirty="0">
                <a:effectLst/>
                <a:latin typeface="Helvetica" charset="0"/>
                <a:ea typeface="ＭＳ Ｐゴシック" charset="-128"/>
                <a:cs typeface="Helvetica" charset="0"/>
              </a:rPr>
              <a:t>Rapid bacterial multiplication allows detection of very rare genetic events</a:t>
            </a:r>
          </a:p>
          <a:p>
            <a:pPr marL="639763" lvl="1">
              <a:spcAft>
                <a:spcPct val="0"/>
              </a:spcAft>
              <a:buSzTx/>
              <a:buFont typeface="Helvetica Neue" charset="0"/>
              <a:buChar char="•"/>
            </a:pPr>
            <a:r>
              <a:rPr lang="en-US" altLang="zh-CN" sz="2000" dirty="0">
                <a:effectLst/>
                <a:latin typeface="Helvetica" charset="0"/>
                <a:ea typeface="ＭＳ Ｐゴシック" charset="-128"/>
                <a:cs typeface="Helvetica" charset="0"/>
              </a:rPr>
              <a:t>In minimal media, bacteria divide every 60 min</a:t>
            </a:r>
          </a:p>
          <a:p>
            <a:pPr marL="639763" lvl="1">
              <a:buSzTx/>
              <a:buFont typeface="Helvetica Neue" charset="0"/>
              <a:buChar char="•"/>
            </a:pPr>
            <a:r>
              <a:rPr lang="en-US" altLang="zh-CN" sz="2000" dirty="0">
                <a:effectLst/>
                <a:latin typeface="Helvetica" charset="0"/>
                <a:ea typeface="ＭＳ Ｐゴシック" charset="-128"/>
                <a:cs typeface="Helvetica" charset="0"/>
              </a:rPr>
              <a:t>In rich media, bacteria divide every 20 minutes</a:t>
            </a:r>
          </a:p>
          <a:p>
            <a:pPr>
              <a:spcAft>
                <a:spcPts val="1200"/>
              </a:spcAft>
              <a:buFont typeface="Arial" charset="0"/>
              <a:buNone/>
            </a:pPr>
            <a:r>
              <a:rPr lang="en-US" altLang="zh-CN" dirty="0">
                <a:effectLst/>
                <a:latin typeface="Helvetica" charset="0"/>
                <a:ea typeface="ＭＳ Ｐゴシック" charset="-128"/>
                <a:cs typeface="Helvetica" charset="0"/>
              </a:rPr>
              <a:t>Effectively haploid – straightforward relationship between mutation and phenotypic variation</a:t>
            </a:r>
          </a:p>
          <a:p>
            <a:pPr>
              <a:spcAft>
                <a:spcPct val="0"/>
              </a:spcAft>
              <a:buFont typeface="Arial" charset="0"/>
              <a:buNone/>
            </a:pPr>
            <a:r>
              <a:rPr lang="en-US" altLang="zh-CN" dirty="0">
                <a:effectLst/>
                <a:latin typeface="Helvetica" charset="0"/>
                <a:ea typeface="ＭＳ Ｐゴシック" charset="-128"/>
                <a:cs typeface="Helvetica" charset="0"/>
              </a:rPr>
              <a:t>Selection – establish conditions in which only the desired mutant will grow</a:t>
            </a:r>
          </a:p>
          <a:p>
            <a:pPr marL="639763" lvl="1">
              <a:buSzTx/>
              <a:buFont typeface="Helvetica Neue" charset="0"/>
              <a:buChar char="•"/>
            </a:pPr>
            <a:r>
              <a:rPr lang="en-US" altLang="zh-CN" sz="2000" dirty="0">
                <a:effectLst/>
                <a:latin typeface="Helvetica" charset="0"/>
                <a:ea typeface="ＭＳ Ｐゴシック" charset="-128"/>
                <a:cs typeface="Helvetica" charset="0"/>
              </a:rPr>
              <a:t>e.g. Select for streptomycin (</a:t>
            </a:r>
            <a:r>
              <a:rPr lang="zh-CN" altLang="en-US" sz="2000" dirty="0"/>
              <a:t>链霉素</a:t>
            </a:r>
            <a:r>
              <a:rPr lang="en-US" altLang="zh-CN" sz="2000" dirty="0">
                <a:effectLst/>
                <a:latin typeface="Helvetica" charset="0"/>
                <a:ea typeface="ＭＳ Ｐゴシック" charset="-128"/>
                <a:cs typeface="Helvetica" charset="0"/>
              </a:rPr>
              <a:t>) resistance (</a:t>
            </a:r>
            <a:r>
              <a:rPr lang="en-US" altLang="zh-CN" sz="2000" i="1" dirty="0" err="1">
                <a:effectLst/>
                <a:latin typeface="Helvetica" charset="0"/>
                <a:ea typeface="ＭＳ Ｐゴシック" charset="-128"/>
                <a:cs typeface="Helvetica" charset="0"/>
              </a:rPr>
              <a:t>Str</a:t>
            </a:r>
            <a:r>
              <a:rPr lang="en-US" altLang="zh-CN" sz="2000" i="1" baseline="30000" dirty="0" err="1">
                <a:effectLst/>
                <a:latin typeface="Helvetica" charset="0"/>
                <a:ea typeface="ＭＳ Ｐゴシック" charset="-128"/>
                <a:cs typeface="Helvetica" charset="0"/>
              </a:rPr>
              <a:t>r</a:t>
            </a:r>
            <a:r>
              <a:rPr lang="en-US" altLang="zh-CN" sz="2000" dirty="0">
                <a:effectLst/>
                <a:latin typeface="Helvetica" charset="0"/>
                <a:ea typeface="ＭＳ Ｐゴシック" charset="-128"/>
                <a:cs typeface="Helvetica" charset="0"/>
              </a:rPr>
              <a:t>) by plating on media containing streptomycin, </a:t>
            </a:r>
          </a:p>
          <a:p>
            <a:pPr>
              <a:buSzTx/>
            </a:pPr>
            <a:endParaRPr lang="en-US" altLang="zh-CN" dirty="0">
              <a:effectLst/>
              <a:latin typeface="Helvetica" charset="0"/>
              <a:ea typeface="ＭＳ Ｐゴシック" charset="-128"/>
              <a:cs typeface="Helvetica" charset="0"/>
            </a:endParaRPr>
          </a:p>
          <a:p>
            <a:pPr>
              <a:buSzTx/>
            </a:pPr>
            <a:r>
              <a:rPr lang="en-US" altLang="zh-CN" dirty="0">
                <a:effectLst/>
                <a:latin typeface="Helvetica" charset="0"/>
                <a:ea typeface="ＭＳ Ｐゴシック" charset="-128"/>
                <a:cs typeface="Helvetica" charset="0"/>
              </a:rPr>
              <a:t>Screen – examine each colony for a particular phenotype</a:t>
            </a:r>
          </a:p>
        </p:txBody>
      </p:sp>
      <p:sp>
        <p:nvSpPr>
          <p:cNvPr id="25605"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27B93DA-4A82-415C-8966-8BDB0A6ABA7A}" type="slidenum">
              <a:rPr lang="en-US" altLang="zh-CN" sz="1000">
                <a:solidFill>
                  <a:srgbClr val="898989"/>
                </a:solidFill>
                <a:latin typeface="Helvetica" charset="0"/>
              </a:rPr>
              <a:pPr eaLnBrk="1" hangingPunct="1"/>
              <a:t>16</a:t>
            </a:fld>
            <a:endParaRPr lang="en-US" altLang="zh-CN" sz="1000">
              <a:solidFill>
                <a:srgbClr val="898989"/>
              </a:solidFill>
              <a:latin typeface="Helvetica" charset="0"/>
            </a:endParaRPr>
          </a:p>
        </p:txBody>
      </p:sp>
      <p:pic>
        <p:nvPicPr>
          <p:cNvPr id="4" name="音频 3">
            <a:hlinkClick r:id="" action="ppaction://media"/>
            <a:extLst>
              <a:ext uri="{FF2B5EF4-FFF2-40B4-BE49-F238E27FC236}">
                <a16:creationId xmlns:a16="http://schemas.microsoft.com/office/drawing/2014/main" id="{9850FEE2-458B-334F-800E-ACCE88F96D3A}"/>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528384260"/>
      </p:ext>
    </p:extLst>
  </p:cSld>
  <p:clrMapOvr>
    <a:masterClrMapping/>
  </p:clrMapOvr>
  <mc:AlternateContent xmlns:mc="http://schemas.openxmlformats.org/markup-compatibility/2006" xmlns:p14="http://schemas.microsoft.com/office/powerpoint/2010/main">
    <mc:Choice Requires="p14">
      <p:transition spd="slow" p14:dur="2000" advTm="63134"/>
    </mc:Choice>
    <mc:Fallback xmlns="">
      <p:transition spd="slow" advTm="631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994833"/>
          </a:xfrm>
        </p:spPr>
        <p:txBody>
          <a:bodyPr/>
          <a:lstStyle/>
          <a:p>
            <a:r>
              <a:rPr lang="en-US" altLang="zh-CN">
                <a:effectLst/>
                <a:latin typeface="Helvetica" charset="0"/>
                <a:ea typeface="ＭＳ Ｐゴシック" charset="-128"/>
                <a:cs typeface="Helvetica" charset="0"/>
              </a:rPr>
              <a:t>Techniques used to identify rare mutants</a:t>
            </a:r>
          </a:p>
        </p:txBody>
      </p:sp>
      <p:sp>
        <p:nvSpPr>
          <p:cNvPr id="26627" name="Content Placeholder 2"/>
          <p:cNvSpPr>
            <a:spLocks noGrp="1"/>
          </p:cNvSpPr>
          <p:nvPr>
            <p:ph idx="1"/>
          </p:nvPr>
        </p:nvSpPr>
        <p:spPr>
          <a:xfrm>
            <a:off x="457200" y="1195388"/>
            <a:ext cx="8305800" cy="5002212"/>
          </a:xfrm>
        </p:spPr>
        <p:txBody>
          <a:bodyPr/>
          <a:lstStyle/>
          <a:p>
            <a:pPr>
              <a:spcAft>
                <a:spcPts val="1200"/>
              </a:spcAft>
            </a:pPr>
            <a:r>
              <a:rPr lang="en-US" altLang="zh-CN" dirty="0">
                <a:effectLst/>
                <a:latin typeface="Helvetica" charset="0"/>
                <a:ea typeface="ＭＳ Ｐゴシック" charset="-128"/>
                <a:cs typeface="Helvetica" charset="0"/>
              </a:rPr>
              <a:t>Spontaneous mutations in specific bacterial genes occur very rarely (1 in 10</a:t>
            </a:r>
            <a:r>
              <a:rPr lang="en-US" altLang="zh-CN" baseline="30000" dirty="0">
                <a:effectLst/>
                <a:latin typeface="Helvetica" charset="0"/>
                <a:ea typeface="ＭＳ Ｐゴシック" charset="-128"/>
                <a:cs typeface="Helvetica" charset="0"/>
              </a:rPr>
              <a:t>6</a:t>
            </a:r>
            <a:r>
              <a:rPr lang="en-US" altLang="zh-CN" dirty="0">
                <a:effectLst/>
                <a:latin typeface="Helvetica" charset="0"/>
                <a:ea typeface="ＭＳ Ｐゴシック" charset="-128"/>
                <a:cs typeface="Helvetica" charset="0"/>
              </a:rPr>
              <a:t> to 1 in 10</a:t>
            </a:r>
            <a:r>
              <a:rPr lang="en-US" altLang="zh-CN" baseline="30000" dirty="0">
                <a:effectLst/>
                <a:latin typeface="Helvetica" charset="0"/>
                <a:ea typeface="ＭＳ Ｐゴシック" charset="-128"/>
                <a:cs typeface="Helvetica" charset="0"/>
              </a:rPr>
              <a:t>8</a:t>
            </a:r>
            <a:r>
              <a:rPr lang="en-US" altLang="zh-CN" dirty="0">
                <a:effectLst/>
                <a:latin typeface="Helvetica" charset="0"/>
                <a:ea typeface="ＭＳ Ｐゴシック" charset="-128"/>
                <a:cs typeface="Helvetica" charset="0"/>
              </a:rPr>
              <a:t>)</a:t>
            </a:r>
          </a:p>
          <a:p>
            <a:pPr>
              <a:spcAft>
                <a:spcPts val="1200"/>
              </a:spcAft>
            </a:pPr>
            <a:r>
              <a:rPr lang="en-US" altLang="zh-CN" dirty="0">
                <a:effectLst/>
                <a:latin typeface="Helvetica" charset="0"/>
                <a:ea typeface="ＭＳ Ｐゴシック" charset="-128"/>
                <a:cs typeface="Helvetica" charset="0"/>
              </a:rPr>
              <a:t>1.  </a:t>
            </a:r>
            <a:r>
              <a:rPr lang="en-US" altLang="zh-CN" dirty="0">
                <a:solidFill>
                  <a:srgbClr val="FF0000"/>
                </a:solidFill>
                <a:effectLst/>
                <a:latin typeface="Helvetica" charset="0"/>
                <a:ea typeface="ＭＳ Ｐゴシック" charset="-128"/>
                <a:cs typeface="Helvetica" charset="0"/>
              </a:rPr>
              <a:t>Replica plating </a:t>
            </a:r>
            <a:r>
              <a:rPr lang="en-US" altLang="zh-CN" dirty="0">
                <a:effectLst/>
                <a:latin typeface="Helvetica" charset="0"/>
                <a:ea typeface="ＭＳ Ｐゴシック" charset="-128"/>
                <a:cs typeface="Helvetica" charset="0"/>
              </a:rPr>
              <a:t>– simultaneous transfer of thousands of    colonies from one plate to another</a:t>
            </a:r>
          </a:p>
          <a:p>
            <a:r>
              <a:rPr lang="en-US" altLang="zh-CN" dirty="0">
                <a:effectLst/>
                <a:latin typeface="Helvetica" charset="0"/>
                <a:ea typeface="ＭＳ Ｐゴシック" charset="-128"/>
                <a:cs typeface="Helvetica" charset="0"/>
              </a:rPr>
              <a:t>2.  </a:t>
            </a:r>
            <a:r>
              <a:rPr lang="en-US" altLang="zh-CN" dirty="0">
                <a:solidFill>
                  <a:srgbClr val="FF0000"/>
                </a:solidFill>
                <a:effectLst/>
                <a:latin typeface="Helvetica" charset="0"/>
                <a:ea typeface="ＭＳ Ｐゴシック" charset="-128"/>
                <a:cs typeface="Helvetica" charset="0"/>
              </a:rPr>
              <a:t>Mutagens</a:t>
            </a:r>
            <a:r>
              <a:rPr lang="en-US" altLang="zh-CN" dirty="0">
                <a:effectLst/>
                <a:latin typeface="Helvetica" charset="0"/>
                <a:ea typeface="ＭＳ Ｐゴシック" charset="-128"/>
                <a:cs typeface="Helvetica" charset="0"/>
              </a:rPr>
              <a:t> – used to increase the frequency of mutations</a:t>
            </a:r>
          </a:p>
          <a:p>
            <a:pPr>
              <a:spcAft>
                <a:spcPct val="0"/>
              </a:spcAft>
            </a:pPr>
            <a:r>
              <a:rPr lang="en-US" altLang="zh-CN" dirty="0">
                <a:effectLst/>
                <a:latin typeface="Helvetica" charset="0"/>
                <a:ea typeface="ＭＳ Ｐゴシック" charset="-128"/>
                <a:cs typeface="Helvetica" charset="0"/>
              </a:rPr>
              <a:t>3.  </a:t>
            </a:r>
            <a:r>
              <a:rPr lang="en-US" altLang="zh-CN" dirty="0">
                <a:solidFill>
                  <a:srgbClr val="FF0000"/>
                </a:solidFill>
                <a:effectLst/>
                <a:latin typeface="Helvetica" charset="0"/>
                <a:ea typeface="ＭＳ Ｐゴシック" charset="-128"/>
                <a:cs typeface="Helvetica" charset="0"/>
              </a:rPr>
              <a:t>Enrichment</a:t>
            </a:r>
            <a:r>
              <a:rPr lang="en-US" altLang="zh-CN" dirty="0">
                <a:effectLst/>
                <a:latin typeface="Helvetica" charset="0"/>
                <a:ea typeface="ＭＳ Ｐゴシック" charset="-128"/>
                <a:cs typeface="Helvetica" charset="0"/>
              </a:rPr>
              <a:t> – increases the proportion of mutant cells</a:t>
            </a:r>
          </a:p>
          <a:p>
            <a:pPr marL="639763" lvl="1">
              <a:buSzTx/>
              <a:buFont typeface="Helvetica Neue" charset="0"/>
              <a:buChar char="•"/>
            </a:pPr>
            <a:r>
              <a:rPr lang="en-US" altLang="zh-CN" sz="2000" dirty="0">
                <a:effectLst/>
                <a:latin typeface="Helvetica" charset="0"/>
                <a:ea typeface="ＭＳ Ｐゴシック" charset="-128"/>
                <a:cs typeface="Helvetica" charset="0"/>
              </a:rPr>
              <a:t>e.g. Penicillin kills only cells that are dividing but not cells that are unable to divide</a:t>
            </a:r>
          </a:p>
          <a:p>
            <a:pPr>
              <a:spcAft>
                <a:spcPct val="0"/>
              </a:spcAft>
              <a:buFont typeface="Arial" charset="0"/>
              <a:buNone/>
            </a:pPr>
            <a:r>
              <a:rPr lang="en-US" altLang="zh-CN" dirty="0">
                <a:latin typeface="Helvetica" charset="0"/>
                <a:ea typeface="ＭＳ Ｐゴシック" charset="-128"/>
                <a:cs typeface="Helvetica" charset="0"/>
              </a:rPr>
              <a:t>4</a:t>
            </a:r>
            <a:r>
              <a:rPr lang="en-US" altLang="zh-CN" dirty="0">
                <a:effectLst/>
                <a:latin typeface="Helvetica" charset="0"/>
                <a:ea typeface="ＭＳ Ｐゴシック" charset="-128"/>
                <a:cs typeface="Helvetica" charset="0"/>
              </a:rPr>
              <a:t>.  </a:t>
            </a:r>
            <a:r>
              <a:rPr lang="en-US" altLang="zh-CN" dirty="0">
                <a:solidFill>
                  <a:srgbClr val="FF0000"/>
                </a:solidFill>
                <a:effectLst/>
                <a:latin typeface="Helvetica" charset="0"/>
                <a:ea typeface="ＭＳ Ｐゴシック" charset="-128"/>
                <a:cs typeface="Helvetica" charset="0"/>
              </a:rPr>
              <a:t>Testing for visible phenotypes</a:t>
            </a:r>
          </a:p>
          <a:p>
            <a:pPr marL="639763" lvl="1">
              <a:buSzTx/>
              <a:buFont typeface="Helvetica Neue" charset="0"/>
              <a:buChar char="•"/>
            </a:pPr>
            <a:r>
              <a:rPr lang="en-US" altLang="zh-CN" sz="2000" dirty="0">
                <a:effectLst/>
                <a:latin typeface="Helvetica" charset="0"/>
                <a:ea typeface="ＭＳ Ｐゴシック" charset="-128"/>
                <a:cs typeface="Helvetica" charset="0"/>
              </a:rPr>
              <a:t>e.g. β-</a:t>
            </a:r>
            <a:r>
              <a:rPr lang="en-US" altLang="zh-CN" sz="2000" dirty="0" err="1">
                <a:effectLst/>
                <a:latin typeface="Helvetica" charset="0"/>
                <a:ea typeface="ＭＳ Ｐゴシック" charset="-128"/>
                <a:cs typeface="Helvetica" charset="0"/>
              </a:rPr>
              <a:t>galactosidase</a:t>
            </a:r>
            <a:r>
              <a:rPr lang="en-US" altLang="zh-CN" sz="2000" dirty="0">
                <a:effectLst/>
                <a:latin typeface="Helvetica" charset="0"/>
                <a:ea typeface="ＭＳ Ｐゴシック" charset="-128"/>
                <a:cs typeface="Helvetica" charset="0"/>
              </a:rPr>
              <a:t> from wild-type </a:t>
            </a:r>
            <a:r>
              <a:rPr lang="en-US" altLang="zh-CN" sz="2000" i="1" dirty="0" err="1">
                <a:effectLst/>
                <a:latin typeface="Helvetica" charset="0"/>
                <a:ea typeface="ＭＳ Ｐゴシック" charset="-128"/>
                <a:cs typeface="Helvetica" charset="0"/>
              </a:rPr>
              <a:t>lacZ</a:t>
            </a:r>
            <a:r>
              <a:rPr lang="en-US" altLang="zh-CN" sz="2000" dirty="0">
                <a:effectLst/>
                <a:latin typeface="Helvetica" charset="0"/>
                <a:ea typeface="ＭＳ Ｐゴシック" charset="-128"/>
                <a:cs typeface="Helvetica" charset="0"/>
              </a:rPr>
              <a:t> gene breaks down X-Gal substrate into a blue pigment</a:t>
            </a:r>
          </a:p>
        </p:txBody>
      </p:sp>
      <p:sp>
        <p:nvSpPr>
          <p:cNvPr id="26629"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D4A05CA-739D-428D-B468-7E5C063407DC}" type="slidenum">
              <a:rPr lang="en-US" altLang="zh-CN" sz="1000">
                <a:solidFill>
                  <a:srgbClr val="898989"/>
                </a:solidFill>
                <a:latin typeface="Helvetica" charset="0"/>
              </a:rPr>
              <a:pPr eaLnBrk="1" hangingPunct="1"/>
              <a:t>17</a:t>
            </a:fld>
            <a:endParaRPr lang="en-US" altLang="zh-CN" sz="1000">
              <a:solidFill>
                <a:srgbClr val="898989"/>
              </a:solidFill>
              <a:latin typeface="Helvetica" charset="0"/>
            </a:endParaRPr>
          </a:p>
        </p:txBody>
      </p:sp>
      <p:sp>
        <p:nvSpPr>
          <p:cNvPr id="4" name="Rectangle 3"/>
          <p:cNvSpPr/>
          <p:nvPr/>
        </p:nvSpPr>
        <p:spPr>
          <a:xfrm>
            <a:off x="2286000" y="2274838"/>
            <a:ext cx="4572000" cy="461665"/>
          </a:xfrm>
          <a:prstGeom prst="rect">
            <a:avLst/>
          </a:prstGeom>
        </p:spPr>
        <p:txBody>
          <a:bodyPr>
            <a:spAutoFit/>
          </a:bodyPr>
          <a:lstStyle/>
          <a:p>
            <a:endParaRPr lang="en-US" dirty="0"/>
          </a:p>
        </p:txBody>
      </p:sp>
      <p:pic>
        <p:nvPicPr>
          <p:cNvPr id="5" name="音频 4">
            <a:hlinkClick r:id="" action="ppaction://media"/>
            <a:extLst>
              <a:ext uri="{FF2B5EF4-FFF2-40B4-BE49-F238E27FC236}">
                <a16:creationId xmlns:a16="http://schemas.microsoft.com/office/drawing/2014/main" id="{4404699D-719B-9540-A784-1096E43FFEA5}"/>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812271441"/>
      </p:ext>
    </p:extLst>
  </p:cSld>
  <p:clrMapOvr>
    <a:masterClrMapping/>
  </p:clrMapOvr>
  <mc:AlternateContent xmlns:mc="http://schemas.openxmlformats.org/markup-compatibility/2006" xmlns:p14="http://schemas.microsoft.com/office/powerpoint/2010/main">
    <mc:Choice Requires="p14">
      <p:transition spd="slow" p14:dur="2000" advTm="72534"/>
    </mc:Choice>
    <mc:Fallback xmlns="">
      <p:transition spd="slow" advTm="7253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
            <a:ext cx="9144000" cy="1012295"/>
          </a:xfrm>
        </p:spPr>
        <p:txBody>
          <a:bodyPr/>
          <a:lstStyle/>
          <a:p>
            <a:r>
              <a:rPr lang="en-US" altLang="zh-CN" dirty="0">
                <a:effectLst/>
                <a:latin typeface="Helvetica" charset="0"/>
                <a:ea typeface="ＭＳ Ｐゴシック" charset="-128"/>
                <a:cs typeface="Helvetica" charset="0"/>
              </a:rPr>
              <a:t>Replic</a:t>
            </a:r>
            <a:r>
              <a:rPr lang="en-US" altLang="zh-CN" dirty="0">
                <a:latin typeface="Helvetica" charset="0"/>
                <a:ea typeface="ＭＳ Ｐゴシック" charset="-128"/>
                <a:cs typeface="Helvetica" charset="0"/>
              </a:rPr>
              <a:t>a plating</a:t>
            </a:r>
            <a:endParaRPr lang="en-US" altLang="zh-CN" dirty="0">
              <a:effectLst/>
              <a:latin typeface="Helvetica" charset="0"/>
              <a:ea typeface="ＭＳ Ｐゴシック" charset="-128"/>
              <a:cs typeface="Helvetica" charset="0"/>
            </a:endParaRP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1E991F6-B293-4E18-9FEE-6C3E318874AD}" type="slidenum">
              <a:rPr lang="en-US" altLang="zh-CN" sz="1000">
                <a:solidFill>
                  <a:srgbClr val="898989"/>
                </a:solidFill>
                <a:latin typeface="Helvetica" charset="0"/>
              </a:rPr>
              <a:pPr eaLnBrk="1" hangingPunct="1"/>
              <a:t>18</a:t>
            </a:fld>
            <a:endParaRPr lang="en-US" altLang="zh-CN" sz="1000">
              <a:solidFill>
                <a:srgbClr val="898989"/>
              </a:solidFill>
              <a:latin typeface="Helvetica" charset="0"/>
            </a:endParaRPr>
          </a:p>
        </p:txBody>
      </p:sp>
      <p:sp>
        <p:nvSpPr>
          <p:cNvPr id="27653" name="TextBox 5"/>
          <p:cNvSpPr txBox="1">
            <a:spLocks noChangeArrowheads="1"/>
          </p:cNvSpPr>
          <p:nvPr/>
        </p:nvSpPr>
        <p:spPr bwMode="auto">
          <a:xfrm>
            <a:off x="7810500" y="5510213"/>
            <a:ext cx="8826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14.4</a:t>
            </a:r>
          </a:p>
        </p:txBody>
      </p:sp>
      <p:pic>
        <p:nvPicPr>
          <p:cNvPr id="3" name="Picture 2"/>
          <p:cNvPicPr>
            <a:picLocks noChangeAspect="1"/>
          </p:cNvPicPr>
          <p:nvPr/>
        </p:nvPicPr>
        <p:blipFill>
          <a:blip r:embed="rId5"/>
          <a:stretch>
            <a:fillRect/>
          </a:stretch>
        </p:blipFill>
        <p:spPr>
          <a:xfrm>
            <a:off x="1498600" y="1253070"/>
            <a:ext cx="6311900" cy="5435600"/>
          </a:xfrm>
          <a:prstGeom prst="rect">
            <a:avLst/>
          </a:prstGeom>
        </p:spPr>
      </p:pic>
      <p:pic>
        <p:nvPicPr>
          <p:cNvPr id="5" name="音频 4">
            <a:hlinkClick r:id="" action="ppaction://media"/>
            <a:extLst>
              <a:ext uri="{FF2B5EF4-FFF2-40B4-BE49-F238E27FC236}">
                <a16:creationId xmlns:a16="http://schemas.microsoft.com/office/drawing/2014/main" id="{024106EB-7ED4-0D43-998E-B5634B02361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971237135"/>
      </p:ext>
    </p:extLst>
  </p:cSld>
  <p:clrMapOvr>
    <a:masterClrMapping/>
  </p:clrMapOvr>
  <mc:AlternateContent xmlns:mc="http://schemas.openxmlformats.org/markup-compatibility/2006" xmlns:p14="http://schemas.microsoft.com/office/powerpoint/2010/main">
    <mc:Choice Requires="p14">
      <p:transition spd="slow" p14:dur="2000" advTm="42763"/>
    </mc:Choice>
    <mc:Fallback xmlns="">
      <p:transition spd="slow" advTm="427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762"/>
            <a:ext cx="9144000" cy="1012295"/>
          </a:xfrm>
        </p:spPr>
        <p:txBody>
          <a:bodyPr/>
          <a:lstStyle/>
          <a:p>
            <a:r>
              <a:rPr lang="en-US" altLang="zh-CN">
                <a:effectLst/>
                <a:latin typeface="Helvetica" charset="0"/>
                <a:ea typeface="ＭＳ Ｐゴシック" charset="-128"/>
                <a:cs typeface="Helvetica" charset="0"/>
              </a:rPr>
              <a:t>Penicillin enrichment for auxotrophic mutants</a:t>
            </a:r>
          </a:p>
        </p:txBody>
      </p:sp>
      <p:sp>
        <p:nvSpPr>
          <p:cNvPr id="27652"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1E991F6-B293-4E18-9FEE-6C3E318874AD}" type="slidenum">
              <a:rPr lang="en-US" altLang="zh-CN" sz="1000">
                <a:solidFill>
                  <a:srgbClr val="898989"/>
                </a:solidFill>
                <a:latin typeface="Helvetica" charset="0"/>
              </a:rPr>
              <a:pPr eaLnBrk="1" hangingPunct="1"/>
              <a:t>19</a:t>
            </a:fld>
            <a:endParaRPr lang="en-US" altLang="zh-CN" sz="1000">
              <a:solidFill>
                <a:srgbClr val="898989"/>
              </a:solidFill>
              <a:latin typeface="Helvetica" charset="0"/>
            </a:endParaRPr>
          </a:p>
        </p:txBody>
      </p:sp>
      <p:sp>
        <p:nvSpPr>
          <p:cNvPr id="27653" name="TextBox 5"/>
          <p:cNvSpPr txBox="1">
            <a:spLocks noChangeArrowheads="1"/>
          </p:cNvSpPr>
          <p:nvPr/>
        </p:nvSpPr>
        <p:spPr bwMode="auto">
          <a:xfrm>
            <a:off x="7810500" y="5510213"/>
            <a:ext cx="8826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14.4</a:t>
            </a:r>
          </a:p>
        </p:txBody>
      </p:sp>
      <p:pic>
        <p:nvPicPr>
          <p:cNvPr id="27654" name="Picture 6" descr="Ch14_4.tiff"/>
          <p:cNvPicPr>
            <a:picLocks noChangeAspect="1"/>
          </p:cNvPicPr>
          <p:nvPr/>
        </p:nvPicPr>
        <p:blipFill>
          <a:blip r:embed="rId5">
            <a:extLst>
              <a:ext uri="{28A0092B-C50C-407E-A947-70E740481C1C}">
                <a14:useLocalDpi xmlns:a14="http://schemas.microsoft.com/office/drawing/2010/main" val="0"/>
              </a:ext>
            </a:extLst>
          </a:blip>
          <a:srcRect l="842" t="3902" r="842"/>
          <a:stretch>
            <a:fillRect/>
          </a:stretch>
        </p:blipFill>
        <p:spPr bwMode="auto">
          <a:xfrm>
            <a:off x="463550" y="2001838"/>
            <a:ext cx="8229600" cy="347186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音频 4">
            <a:hlinkClick r:id="" action="ppaction://media"/>
            <a:extLst>
              <a:ext uri="{FF2B5EF4-FFF2-40B4-BE49-F238E27FC236}">
                <a16:creationId xmlns:a16="http://schemas.microsoft.com/office/drawing/2014/main" id="{F2489B69-EA8A-D947-B6CA-D17DF880AC1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098897922"/>
      </p:ext>
    </p:extLst>
  </p:cSld>
  <p:clrMapOvr>
    <a:masterClrMapping/>
  </p:clrMapOvr>
  <mc:AlternateContent xmlns:mc="http://schemas.openxmlformats.org/markup-compatibility/2006" xmlns:p14="http://schemas.microsoft.com/office/powerpoint/2010/main">
    <mc:Choice Requires="p14">
      <p:transition spd="slow" p14:dur="2000" advTm="80988"/>
    </mc:Choice>
    <mc:Fallback xmlns="">
      <p:transition spd="slow" advTm="80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83204"/>
          </a:xfrm>
        </p:spPr>
        <p:txBody>
          <a:bodyPr>
            <a:normAutofit/>
          </a:bodyPr>
          <a:lstStyle/>
          <a:p>
            <a:r>
              <a:rPr lang="en-US" dirty="0">
                <a:effectLst/>
              </a:rPr>
              <a:t>We are 57% microbes and </a:t>
            </a:r>
            <a:r>
              <a:rPr lang="en-US" dirty="0"/>
              <a:t>43</a:t>
            </a:r>
            <a:r>
              <a:rPr lang="en-US" dirty="0">
                <a:effectLst/>
              </a:rPr>
              <a:t>% humans</a:t>
            </a:r>
            <a:endParaRPr lang="en-US" altLang="zh-CN" b="0" dirty="0">
              <a:effectLst/>
              <a:latin typeface="Helvetica" charset="0"/>
              <a:ea typeface="ＭＳ Ｐゴシック" charset="-128"/>
              <a:cs typeface="Helvetica" charset="0"/>
            </a:endParaRPr>
          </a:p>
        </p:txBody>
      </p:sp>
      <p:sp>
        <p:nvSpPr>
          <p:cNvPr id="19461"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434852FC-1BC5-4831-823A-DEC9C72831F0}" type="slidenum">
              <a:rPr lang="en-US" altLang="zh-CN" sz="1000">
                <a:solidFill>
                  <a:srgbClr val="898989"/>
                </a:solidFill>
                <a:latin typeface="Helvetica" charset="0"/>
              </a:rPr>
              <a:pPr eaLnBrk="1" hangingPunct="1"/>
              <a:t>2</a:t>
            </a:fld>
            <a:endParaRPr lang="en-US" altLang="zh-CN" sz="1000">
              <a:solidFill>
                <a:srgbClr val="898989"/>
              </a:solidFill>
              <a:latin typeface="Helvetica" charset="0"/>
            </a:endParaRPr>
          </a:p>
        </p:txBody>
      </p:sp>
      <p:pic>
        <p:nvPicPr>
          <p:cNvPr id="4" name="Picture 3"/>
          <p:cNvPicPr>
            <a:picLocks noChangeAspect="1"/>
          </p:cNvPicPr>
          <p:nvPr/>
        </p:nvPicPr>
        <p:blipFill>
          <a:blip r:embed="rId5"/>
          <a:stretch>
            <a:fillRect/>
          </a:stretch>
        </p:blipFill>
        <p:spPr>
          <a:xfrm>
            <a:off x="6790267" y="4570785"/>
            <a:ext cx="2353733" cy="1640101"/>
          </a:xfrm>
          <a:prstGeom prst="rect">
            <a:avLst/>
          </a:prstGeom>
        </p:spPr>
      </p:pic>
      <p:sp>
        <p:nvSpPr>
          <p:cNvPr id="7" name="Rectangle 6"/>
          <p:cNvSpPr/>
          <p:nvPr/>
        </p:nvSpPr>
        <p:spPr>
          <a:xfrm>
            <a:off x="179917" y="1093371"/>
            <a:ext cx="8964083" cy="2677656"/>
          </a:xfrm>
          <a:prstGeom prst="rect">
            <a:avLst/>
          </a:prstGeom>
        </p:spPr>
        <p:txBody>
          <a:bodyPr wrap="square">
            <a:spAutoFit/>
          </a:bodyPr>
          <a:lstStyle/>
          <a:p>
            <a:pPr marL="457200" indent="-457200">
              <a:buFont typeface="+mj-lt"/>
              <a:buAutoNum type="arabicPeriod"/>
            </a:pPr>
            <a:r>
              <a:rPr lang="en-US" dirty="0"/>
              <a:t>A 70kg male has 3x10</a:t>
            </a:r>
            <a:r>
              <a:rPr lang="en-US" baseline="30000" dirty="0"/>
              <a:t>13</a:t>
            </a:r>
            <a:r>
              <a:rPr lang="en-US" dirty="0"/>
              <a:t> human cells and 3.8 </a:t>
            </a:r>
            <a:r>
              <a:rPr lang="en-US" altLang="zh-CN" dirty="0"/>
              <a:t>x10</a:t>
            </a:r>
            <a:r>
              <a:rPr lang="en-US" altLang="zh-CN" baseline="30000" dirty="0"/>
              <a:t>13</a:t>
            </a:r>
            <a:r>
              <a:rPr lang="en-US" altLang="zh-CN" dirty="0"/>
              <a:t> </a:t>
            </a:r>
            <a:r>
              <a:rPr lang="en-US" dirty="0"/>
              <a:t>microbial cells. </a:t>
            </a:r>
          </a:p>
          <a:p>
            <a:pPr marL="457200" indent="-457200">
              <a:buFont typeface="+mj-lt"/>
              <a:buAutoNum type="arabicPeriod"/>
            </a:pPr>
            <a:endParaRPr lang="en-US" dirty="0"/>
          </a:p>
          <a:p>
            <a:pPr marL="457200" indent="-457200">
              <a:buFont typeface="+mj-lt"/>
              <a:buAutoNum type="arabicPeriod"/>
            </a:pPr>
            <a:r>
              <a:rPr lang="en-US" dirty="0"/>
              <a:t>Almost every epithelial surface of our body contains a complex microbial community</a:t>
            </a:r>
          </a:p>
          <a:p>
            <a:pPr marL="457200" indent="-457200">
              <a:buFont typeface="+mj-lt"/>
              <a:buAutoNum type="arabicPeriod"/>
            </a:pPr>
            <a:r>
              <a:rPr lang="en-US" dirty="0"/>
              <a:t>Microbes can live even in the highly acidic environment of the stomach (pH=2). </a:t>
            </a:r>
          </a:p>
        </p:txBody>
      </p:sp>
      <p:sp>
        <p:nvSpPr>
          <p:cNvPr id="3" name="Rectangle 2"/>
          <p:cNvSpPr/>
          <p:nvPr/>
        </p:nvSpPr>
        <p:spPr>
          <a:xfrm>
            <a:off x="213783" y="3789652"/>
            <a:ext cx="7010400" cy="2677656"/>
          </a:xfrm>
          <a:prstGeom prst="rect">
            <a:avLst/>
          </a:prstGeom>
        </p:spPr>
        <p:txBody>
          <a:bodyPr wrap="square">
            <a:spAutoFit/>
          </a:bodyPr>
          <a:lstStyle/>
          <a:p>
            <a:r>
              <a:rPr lang="en-US" dirty="0"/>
              <a:t>4.  Human gut </a:t>
            </a:r>
            <a:r>
              <a:rPr lang="en-US" dirty="0" err="1"/>
              <a:t>microbiota</a:t>
            </a:r>
            <a:r>
              <a:rPr lang="en-US" dirty="0"/>
              <a:t> includes at least 1000   </a:t>
            </a:r>
          </a:p>
          <a:p>
            <a:r>
              <a:rPr lang="en-US" dirty="0"/>
              <a:t>     different species of known bacteria with more  </a:t>
            </a:r>
          </a:p>
          <a:p>
            <a:r>
              <a:rPr lang="en-US" dirty="0"/>
              <a:t>     than 3 million genes</a:t>
            </a:r>
          </a:p>
          <a:p>
            <a:r>
              <a:rPr lang="en-US" dirty="0"/>
              <a:t>5.   Microbiota weigh up to 2 kg. </a:t>
            </a:r>
          </a:p>
          <a:p>
            <a:pPr marL="457200" indent="-457200">
              <a:buAutoNum type="arabicPeriod" startAt="6"/>
            </a:pPr>
            <a:r>
              <a:rPr lang="en-US" dirty="0"/>
              <a:t>One third of our gut microbiota is common to most people, while two thirds are specific to each one of us.</a:t>
            </a:r>
          </a:p>
        </p:txBody>
      </p:sp>
      <p:pic>
        <p:nvPicPr>
          <p:cNvPr id="6" name="音频 5">
            <a:hlinkClick r:id="" action="ppaction://media"/>
            <a:extLst>
              <a:ext uri="{FF2B5EF4-FFF2-40B4-BE49-F238E27FC236}">
                <a16:creationId xmlns:a16="http://schemas.microsoft.com/office/drawing/2014/main" id="{3074BBE5-9A16-7340-9F95-29E854E72C9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24900428"/>
      </p:ext>
    </p:extLst>
  </p:cSld>
  <p:clrMapOvr>
    <a:masterClrMapping/>
  </p:clrMapOvr>
  <mc:AlternateContent xmlns:mc="http://schemas.openxmlformats.org/markup-compatibility/2006" xmlns:p14="http://schemas.microsoft.com/office/powerpoint/2010/main">
    <mc:Choice Requires="p14">
      <p:transition spd="slow" p14:dur="2000" advTm="101212"/>
    </mc:Choice>
    <mc:Fallback xmlns="">
      <p:transition spd="slow" advTm="101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ltLang="zh-CN">
                <a:effectLst/>
                <a:latin typeface="Helvetica" charset="0"/>
                <a:ea typeface="ＭＳ Ｐゴシック" charset="-128"/>
                <a:cs typeface="Helvetica" charset="0"/>
              </a:rPr>
              <a:t>The typical bacterial genome is composed of one circular chromosome</a:t>
            </a:r>
          </a:p>
        </p:txBody>
      </p:sp>
      <p:sp>
        <p:nvSpPr>
          <p:cNvPr id="28675" name="Content Placeholder 2"/>
          <p:cNvSpPr>
            <a:spLocks noGrp="1"/>
          </p:cNvSpPr>
          <p:nvPr>
            <p:ph idx="1"/>
          </p:nvPr>
        </p:nvSpPr>
        <p:spPr>
          <a:xfrm>
            <a:off x="457200" y="2032000"/>
            <a:ext cx="4635500" cy="3594100"/>
          </a:xfrm>
        </p:spPr>
        <p:txBody>
          <a:bodyPr/>
          <a:lstStyle/>
          <a:p>
            <a:pPr>
              <a:spcAft>
                <a:spcPts val="1800"/>
              </a:spcAft>
              <a:buFont typeface="Arial" charset="0"/>
              <a:buNone/>
            </a:pPr>
            <a:r>
              <a:rPr lang="en-US" altLang="zh-CN" dirty="0">
                <a:solidFill>
                  <a:srgbClr val="FF0000"/>
                </a:solidFill>
                <a:effectLst/>
                <a:latin typeface="Helvetica" charset="0"/>
                <a:ea typeface="ＭＳ Ｐゴシック" charset="-128"/>
                <a:cs typeface="Helvetica" charset="0"/>
              </a:rPr>
              <a:t>4 to 5 Mb </a:t>
            </a:r>
            <a:r>
              <a:rPr lang="en-US" altLang="zh-CN" dirty="0">
                <a:effectLst/>
                <a:latin typeface="Helvetica" charset="0"/>
                <a:ea typeface="ＭＳ Ｐゴシック" charset="-128"/>
                <a:cs typeface="Helvetica" charset="0"/>
              </a:rPr>
              <a:t>of DNA in most commonly studied bacterial species</a:t>
            </a:r>
          </a:p>
          <a:p>
            <a:pPr>
              <a:spcAft>
                <a:spcPts val="1800"/>
              </a:spcAft>
              <a:buFont typeface="Arial" charset="0"/>
              <a:buNone/>
            </a:pPr>
            <a:r>
              <a:rPr lang="en-US" altLang="zh-CN" dirty="0">
                <a:effectLst/>
                <a:latin typeface="Helvetica" charset="0"/>
                <a:ea typeface="ＭＳ Ｐゴシック" charset="-128"/>
                <a:cs typeface="Helvetica" charset="0"/>
              </a:rPr>
              <a:t>DNA molecule condenses by supercoiling and looping </a:t>
            </a:r>
          </a:p>
          <a:p>
            <a:pPr>
              <a:buFont typeface="Arial" charset="0"/>
              <a:buNone/>
            </a:pPr>
            <a:r>
              <a:rPr lang="en-US" altLang="zh-CN" dirty="0">
                <a:effectLst/>
                <a:latin typeface="Helvetica" charset="0"/>
                <a:ea typeface="ＭＳ Ｐゴシック" charset="-128"/>
                <a:cs typeface="Helvetica" charset="0"/>
              </a:rPr>
              <a:t>Each bacterium </a:t>
            </a:r>
            <a:r>
              <a:rPr lang="en-US" altLang="zh-CN" dirty="0">
                <a:solidFill>
                  <a:srgbClr val="FF0000"/>
                </a:solidFill>
                <a:effectLst/>
                <a:latin typeface="Helvetica" charset="0"/>
                <a:ea typeface="ＭＳ Ｐゴシック" charset="-128"/>
                <a:cs typeface="Helvetica" charset="0"/>
              </a:rPr>
              <a:t>replicates and then divides by binary fission </a:t>
            </a:r>
            <a:r>
              <a:rPr lang="en-US" altLang="zh-CN" dirty="0">
                <a:effectLst/>
                <a:latin typeface="Helvetica" charset="0"/>
                <a:ea typeface="ＭＳ Ｐゴシック" charset="-128"/>
                <a:cs typeface="Helvetica" charset="0"/>
              </a:rPr>
              <a:t>into two daughter cells</a:t>
            </a:r>
          </a:p>
          <a:p>
            <a:pPr>
              <a:buFont typeface="Arial" charset="0"/>
              <a:buNone/>
            </a:pPr>
            <a:r>
              <a:rPr lang="en-US" altLang="zh-CN" dirty="0">
                <a:effectLst/>
                <a:latin typeface="Helvetica" charset="0"/>
                <a:ea typeface="ＭＳ Ｐゴシック" charset="-128"/>
                <a:cs typeface="Helvetica" charset="0"/>
              </a:rPr>
              <a:t> </a:t>
            </a:r>
          </a:p>
        </p:txBody>
      </p:sp>
      <p:sp>
        <p:nvSpPr>
          <p:cNvPr id="28677"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3470FB5-7BEF-40E0-B5A0-D42BC778A981}" type="slidenum">
              <a:rPr lang="en-US" altLang="zh-CN" sz="1000">
                <a:solidFill>
                  <a:srgbClr val="898989"/>
                </a:solidFill>
                <a:latin typeface="Helvetica" charset="0"/>
              </a:rPr>
              <a:pPr eaLnBrk="1" hangingPunct="1"/>
              <a:t>20</a:t>
            </a:fld>
            <a:endParaRPr lang="en-US" altLang="zh-CN" sz="1000">
              <a:solidFill>
                <a:srgbClr val="898989"/>
              </a:solidFill>
              <a:latin typeface="Helvetica" charset="0"/>
            </a:endParaRPr>
          </a:p>
        </p:txBody>
      </p:sp>
      <p:sp>
        <p:nvSpPr>
          <p:cNvPr id="28678" name="TextBox 5"/>
          <p:cNvSpPr txBox="1">
            <a:spLocks noChangeArrowheads="1"/>
          </p:cNvSpPr>
          <p:nvPr/>
        </p:nvSpPr>
        <p:spPr bwMode="auto">
          <a:xfrm>
            <a:off x="7499350" y="5746750"/>
            <a:ext cx="882650" cy="30638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14.5</a:t>
            </a:r>
          </a:p>
        </p:txBody>
      </p:sp>
      <p:pic>
        <p:nvPicPr>
          <p:cNvPr id="28679" name="Picture 8" descr="Ch14_5.tiff"/>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4959350" y="1820863"/>
            <a:ext cx="3422650" cy="38433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音频 4">
            <a:hlinkClick r:id="" action="ppaction://media"/>
            <a:extLst>
              <a:ext uri="{FF2B5EF4-FFF2-40B4-BE49-F238E27FC236}">
                <a16:creationId xmlns:a16="http://schemas.microsoft.com/office/drawing/2014/main" id="{423773DB-BC1F-8E40-85E2-C02301831BD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821202499"/>
      </p:ext>
    </p:extLst>
  </p:cSld>
  <p:clrMapOvr>
    <a:masterClrMapping/>
  </p:clrMapOvr>
  <mc:AlternateContent xmlns:mc="http://schemas.openxmlformats.org/markup-compatibility/2006" xmlns:p14="http://schemas.microsoft.com/office/powerpoint/2010/main">
    <mc:Choice Requires="p14">
      <p:transition spd="slow" p14:dur="2000" advTm="28772"/>
    </mc:Choice>
    <mc:Fallback xmlns="">
      <p:transition spd="slow" advTm="287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55"/>
            <a:ext cx="9144000" cy="1143000"/>
          </a:xfrm>
        </p:spPr>
        <p:txBody>
          <a:bodyPr/>
          <a:lstStyle/>
          <a:p>
            <a:r>
              <a:rPr lang="en-US" altLang="zh-CN" dirty="0">
                <a:effectLst/>
                <a:latin typeface="Helvetica" charset="0"/>
                <a:ea typeface="ＭＳ Ｐゴシック" charset="-128"/>
                <a:cs typeface="Helvetica" charset="0"/>
              </a:rPr>
              <a:t>Insertion sequence (IS) elements dot the genomes of many types of bacteria</a:t>
            </a:r>
          </a:p>
        </p:txBody>
      </p:sp>
      <p:sp>
        <p:nvSpPr>
          <p:cNvPr id="30723" name="Content Placeholder 2"/>
          <p:cNvSpPr>
            <a:spLocks noGrp="1"/>
          </p:cNvSpPr>
          <p:nvPr>
            <p:ph idx="1"/>
          </p:nvPr>
        </p:nvSpPr>
        <p:spPr>
          <a:xfrm>
            <a:off x="457200" y="1430338"/>
            <a:ext cx="8229600" cy="4708525"/>
          </a:xfrm>
        </p:spPr>
        <p:txBody>
          <a:bodyPr/>
          <a:lstStyle/>
          <a:p>
            <a:pPr>
              <a:spcAft>
                <a:spcPct val="0"/>
              </a:spcAft>
              <a:buFont typeface="Arial" charset="0"/>
              <a:buNone/>
            </a:pPr>
            <a:r>
              <a:rPr lang="en-US" altLang="zh-CN" dirty="0">
                <a:effectLst/>
                <a:latin typeface="Helvetica" charset="0"/>
                <a:ea typeface="ＭＳ Ｐゴシック" charset="-128"/>
                <a:cs typeface="Helvetica" charset="0"/>
              </a:rPr>
              <a:t>Bacterial strains have different numbers and distributions of IS elements </a:t>
            </a:r>
          </a:p>
          <a:p>
            <a:pPr marL="639763" lvl="1">
              <a:spcAft>
                <a:spcPts val="600"/>
              </a:spcAft>
              <a:buSzTx/>
              <a:buFont typeface="Helvetica Neue" charset="0"/>
              <a:buChar char="•"/>
            </a:pPr>
            <a:r>
              <a:rPr lang="en-US" altLang="zh-CN" sz="2000" dirty="0">
                <a:effectLst/>
                <a:latin typeface="Helvetica" charset="0"/>
                <a:ea typeface="ＭＳ Ｐゴシック" charset="-128"/>
                <a:cs typeface="Helvetica" charset="0"/>
              </a:rPr>
              <a:t>e.g. 15-25 in </a:t>
            </a:r>
            <a:r>
              <a:rPr lang="en-US" altLang="zh-CN" sz="2000" i="1" dirty="0">
                <a:effectLst/>
                <a:latin typeface="Helvetica" charset="0"/>
                <a:ea typeface="ＭＳ Ｐゴシック" charset="-128"/>
                <a:cs typeface="Helvetica" charset="0"/>
              </a:rPr>
              <a:t>E. coli</a:t>
            </a:r>
            <a:r>
              <a:rPr lang="en-US" altLang="zh-CN" sz="2000" dirty="0">
                <a:effectLst/>
                <a:latin typeface="Helvetica" charset="0"/>
                <a:ea typeface="ＭＳ Ｐゴシック" charset="-128"/>
                <a:cs typeface="Helvetica" charset="0"/>
              </a:rPr>
              <a:t>, none in </a:t>
            </a:r>
            <a:r>
              <a:rPr lang="en-US" altLang="zh-CN" sz="2000" i="1" dirty="0">
                <a:effectLst/>
                <a:latin typeface="Helvetica" charset="0"/>
                <a:ea typeface="ＭＳ Ｐゴシック" charset="-128"/>
                <a:cs typeface="Helvetica" charset="0"/>
              </a:rPr>
              <a:t>B. </a:t>
            </a:r>
            <a:r>
              <a:rPr lang="en-US" altLang="zh-CN" sz="2000" i="1" dirty="0" err="1">
                <a:effectLst/>
                <a:latin typeface="Helvetica" charset="0"/>
                <a:ea typeface="ＭＳ Ｐゴシック" charset="-128"/>
                <a:cs typeface="Helvetica" charset="0"/>
              </a:rPr>
              <a:t>subtilis</a:t>
            </a:r>
            <a:endParaRPr lang="en-US" altLang="zh-CN" sz="2000" dirty="0">
              <a:effectLst/>
              <a:latin typeface="Helvetica" charset="0"/>
              <a:ea typeface="ＭＳ Ｐゴシック" charset="-128"/>
              <a:cs typeface="Helvetica" charset="0"/>
            </a:endParaRPr>
          </a:p>
          <a:p>
            <a:pPr>
              <a:spcAft>
                <a:spcPct val="0"/>
              </a:spcAft>
              <a:buFont typeface="Arial" charset="0"/>
              <a:buNone/>
            </a:pPr>
            <a:r>
              <a:rPr lang="en-US" altLang="zh-CN" dirty="0">
                <a:solidFill>
                  <a:srgbClr val="FF0000"/>
                </a:solidFill>
                <a:effectLst/>
                <a:latin typeface="Helvetica" charset="0"/>
                <a:ea typeface="ＭＳ Ｐゴシック" charset="-128"/>
                <a:cs typeface="Helvetica" charset="0"/>
              </a:rPr>
              <a:t>Small transposable elements</a:t>
            </a:r>
            <a:r>
              <a:rPr lang="en-US" altLang="zh-CN" dirty="0">
                <a:effectLst/>
                <a:latin typeface="Helvetica" charset="0"/>
                <a:ea typeface="ＭＳ Ｐゴシック" charset="-128"/>
                <a:cs typeface="Helvetica" charset="0"/>
              </a:rPr>
              <a:t> (700-5000 </a:t>
            </a:r>
            <a:r>
              <a:rPr lang="en-US" altLang="zh-CN" dirty="0" err="1">
                <a:effectLst/>
                <a:latin typeface="Helvetica" charset="0"/>
                <a:ea typeface="ＭＳ Ｐゴシック" charset="-128"/>
                <a:cs typeface="Helvetica" charset="0"/>
              </a:rPr>
              <a:t>bp</a:t>
            </a:r>
            <a:r>
              <a:rPr lang="en-US" altLang="zh-CN" dirty="0">
                <a:effectLst/>
                <a:latin typeface="Helvetica" charset="0"/>
                <a:ea typeface="ＭＳ Ｐゴシック" charset="-128"/>
                <a:cs typeface="Helvetica" charset="0"/>
              </a:rPr>
              <a:t> length)</a:t>
            </a:r>
          </a:p>
          <a:p>
            <a:pPr marL="639763" lvl="1">
              <a:spcAft>
                <a:spcPts val="600"/>
              </a:spcAft>
              <a:buSzTx/>
              <a:buFont typeface="Helvetica Neue" charset="0"/>
              <a:buChar char="•"/>
            </a:pPr>
            <a:r>
              <a:rPr lang="en-US" altLang="zh-CN" sz="2000" dirty="0">
                <a:effectLst/>
                <a:latin typeface="Helvetica" charset="0"/>
                <a:ea typeface="ＭＳ Ｐゴシック" charset="-128"/>
                <a:cs typeface="Helvetica" charset="0"/>
              </a:rPr>
              <a:t>Inverted repeats (IRs) at ends</a:t>
            </a:r>
          </a:p>
          <a:p>
            <a:pPr marL="639763" lvl="1">
              <a:spcAft>
                <a:spcPts val="600"/>
              </a:spcAft>
              <a:buSzTx/>
              <a:buFont typeface="Helvetica Neue" charset="0"/>
              <a:buChar char="•"/>
            </a:pPr>
            <a:r>
              <a:rPr lang="en-US" altLang="zh-CN" sz="2000" dirty="0">
                <a:effectLst/>
                <a:latin typeface="Helvetica" charset="0"/>
                <a:ea typeface="ＭＳ Ｐゴシック" charset="-128"/>
                <a:cs typeface="Helvetica" charset="0"/>
              </a:rPr>
              <a:t>Carry </a:t>
            </a:r>
            <a:r>
              <a:rPr lang="en-US" altLang="zh-CN" sz="2000" dirty="0" err="1">
                <a:solidFill>
                  <a:srgbClr val="FF0000"/>
                </a:solidFill>
                <a:effectLst/>
                <a:latin typeface="Helvetica" charset="0"/>
                <a:ea typeface="ＭＳ Ｐゴシック" charset="-128"/>
                <a:cs typeface="Helvetica" charset="0"/>
              </a:rPr>
              <a:t>transposase</a:t>
            </a:r>
            <a:r>
              <a:rPr lang="en-US" altLang="zh-CN" sz="2000" dirty="0">
                <a:solidFill>
                  <a:srgbClr val="FF0000"/>
                </a:solidFill>
                <a:effectLst/>
                <a:latin typeface="Helvetica" charset="0"/>
                <a:ea typeface="ＭＳ Ｐゴシック" charset="-128"/>
                <a:cs typeface="Helvetica" charset="0"/>
              </a:rPr>
              <a:t> </a:t>
            </a:r>
            <a:r>
              <a:rPr lang="en-US" altLang="zh-CN" sz="2000" dirty="0">
                <a:effectLst/>
                <a:latin typeface="Helvetica" charset="0"/>
                <a:ea typeface="ＭＳ Ｐゴシック" charset="-128"/>
                <a:cs typeface="Helvetica" charset="0"/>
              </a:rPr>
              <a:t>gene</a:t>
            </a:r>
          </a:p>
          <a:p>
            <a:pPr marL="639763" lvl="1">
              <a:spcAft>
                <a:spcPts val="600"/>
              </a:spcAft>
              <a:buSzTx/>
              <a:buFont typeface="Helvetica Neue" charset="0"/>
              <a:buChar char="•"/>
            </a:pPr>
            <a:r>
              <a:rPr lang="en-US" altLang="zh-CN" sz="2000" dirty="0">
                <a:effectLst/>
                <a:latin typeface="Helvetica" charset="0"/>
                <a:ea typeface="ＭＳ Ｐゴシック" charset="-128"/>
                <a:cs typeface="Helvetica" charset="0"/>
              </a:rPr>
              <a:t>Can move to other locations in genome</a:t>
            </a:r>
          </a:p>
          <a:p>
            <a:pPr marL="639763" lvl="1">
              <a:spcAft>
                <a:spcPts val="600"/>
              </a:spcAft>
              <a:buSzTx/>
              <a:buFont typeface="Helvetica Neue" charset="0"/>
              <a:buChar char="•"/>
            </a:pPr>
            <a:r>
              <a:rPr lang="en-US" altLang="zh-CN" sz="2000" dirty="0">
                <a:effectLst/>
                <a:latin typeface="Helvetica" charset="0"/>
                <a:ea typeface="ＭＳ Ｐゴシック" charset="-128"/>
                <a:cs typeface="Helvetica" charset="0"/>
              </a:rPr>
              <a:t>Can </a:t>
            </a:r>
            <a:r>
              <a:rPr lang="en-US" altLang="zh-CN" sz="2000" dirty="0">
                <a:solidFill>
                  <a:srgbClr val="FF0000"/>
                </a:solidFill>
                <a:effectLst/>
                <a:latin typeface="Helvetica" charset="0"/>
                <a:ea typeface="ＭＳ Ｐゴシック" charset="-128"/>
                <a:cs typeface="Helvetica" charset="0"/>
              </a:rPr>
              <a:t>disrupt genes </a:t>
            </a:r>
            <a:r>
              <a:rPr lang="en-US" altLang="zh-CN" sz="2000" dirty="0">
                <a:effectLst/>
                <a:latin typeface="Helvetica" charset="0"/>
                <a:ea typeface="ＭＳ Ｐゴシック" charset="-128"/>
                <a:cs typeface="Helvetica" charset="0"/>
              </a:rPr>
              <a:t>by insertion into coding regions (Fig 14.7b)</a:t>
            </a:r>
          </a:p>
          <a:p>
            <a:pPr>
              <a:buFont typeface="Arial" charset="0"/>
              <a:buNone/>
            </a:pPr>
            <a:endParaRPr lang="en-US" altLang="zh-CN" dirty="0">
              <a:effectLst/>
              <a:latin typeface="Helvetica" charset="0"/>
              <a:ea typeface="ＭＳ Ｐゴシック" charset="-128"/>
              <a:cs typeface="Helvetica" charset="0"/>
            </a:endParaRPr>
          </a:p>
        </p:txBody>
      </p:sp>
      <p:sp>
        <p:nvSpPr>
          <p:cNvPr id="30725"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F93AC08-1A34-4AC8-BD21-4A7EFFFB8060}" type="slidenum">
              <a:rPr lang="en-US" altLang="zh-CN" sz="1000">
                <a:solidFill>
                  <a:srgbClr val="898989"/>
                </a:solidFill>
                <a:latin typeface="Helvetica" charset="0"/>
              </a:rPr>
              <a:pPr eaLnBrk="1" hangingPunct="1"/>
              <a:t>21</a:t>
            </a:fld>
            <a:endParaRPr lang="en-US" altLang="zh-CN" sz="1000">
              <a:solidFill>
                <a:srgbClr val="898989"/>
              </a:solidFill>
              <a:latin typeface="Helvetica" charset="0"/>
            </a:endParaRPr>
          </a:p>
        </p:txBody>
      </p:sp>
      <p:pic>
        <p:nvPicPr>
          <p:cNvPr id="30726" name="Picture 6" descr="Ch14_7.tiff"/>
          <p:cNvPicPr>
            <a:picLocks noChangeAspect="1"/>
          </p:cNvPicPr>
          <p:nvPr/>
        </p:nvPicPr>
        <p:blipFill>
          <a:blip r:embed="rId5">
            <a:extLst>
              <a:ext uri="{28A0092B-C50C-407E-A947-70E740481C1C}">
                <a14:useLocalDpi xmlns:a14="http://schemas.microsoft.com/office/drawing/2010/main" val="0"/>
              </a:ext>
            </a:extLst>
          </a:blip>
          <a:srcRect t="8804" b="66920"/>
          <a:stretch>
            <a:fillRect/>
          </a:stretch>
        </p:blipFill>
        <p:spPr bwMode="auto">
          <a:xfrm>
            <a:off x="1758950" y="5084763"/>
            <a:ext cx="5626100" cy="11906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0727" name="TextBox 5"/>
          <p:cNvSpPr txBox="1">
            <a:spLocks noChangeArrowheads="1"/>
          </p:cNvSpPr>
          <p:nvPr/>
        </p:nvSpPr>
        <p:spPr bwMode="auto">
          <a:xfrm>
            <a:off x="7385050" y="5486400"/>
            <a:ext cx="982663"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14.7a</a:t>
            </a:r>
          </a:p>
        </p:txBody>
      </p:sp>
      <p:pic>
        <p:nvPicPr>
          <p:cNvPr id="4" name="音频 3">
            <a:hlinkClick r:id="" action="ppaction://media"/>
            <a:extLst>
              <a:ext uri="{FF2B5EF4-FFF2-40B4-BE49-F238E27FC236}">
                <a16:creationId xmlns:a16="http://schemas.microsoft.com/office/drawing/2014/main" id="{49AD5D5D-A635-C640-89D5-4445456AB69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24056636"/>
      </p:ext>
    </p:extLst>
  </p:cSld>
  <p:clrMapOvr>
    <a:masterClrMapping/>
  </p:clrMapOvr>
  <mc:AlternateContent xmlns:mc="http://schemas.openxmlformats.org/markup-compatibility/2006" xmlns:p14="http://schemas.microsoft.com/office/powerpoint/2010/main">
    <mc:Choice Requires="p14">
      <p:transition spd="slow" p14:dur="2000" advTm="47177"/>
    </mc:Choice>
    <mc:Fallback xmlns="">
      <p:transition spd="slow" advTm="4717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41806"/>
            <a:ext cx="9144000" cy="1143000"/>
          </a:xfrm>
        </p:spPr>
        <p:txBody>
          <a:bodyPr/>
          <a:lstStyle/>
          <a:p>
            <a:r>
              <a:rPr lang="en-US" altLang="zh-CN" dirty="0">
                <a:effectLst/>
                <a:latin typeface="Helvetica" charset="0"/>
                <a:ea typeface="ＭＳ Ｐゴシック" charset="-128"/>
                <a:cs typeface="Helvetica" charset="0"/>
              </a:rPr>
              <a:t>Identifying a gene that </a:t>
            </a:r>
            <a:r>
              <a:rPr lang="en-US" altLang="zh-CN" dirty="0">
                <a:latin typeface="Helvetica" charset="0"/>
                <a:ea typeface="ＭＳ Ｐゴシック" charset="-128"/>
                <a:cs typeface="Helvetica" charset="0"/>
              </a:rPr>
              <a:t>i</a:t>
            </a:r>
            <a:r>
              <a:rPr lang="en-US" altLang="zh-CN" dirty="0">
                <a:effectLst/>
                <a:latin typeface="Helvetica" charset="0"/>
                <a:ea typeface="ＭＳ Ｐゴシック" charset="-128"/>
                <a:cs typeface="Helvetica" charset="0"/>
              </a:rPr>
              <a:t>s disrupted by insertion of an </a:t>
            </a:r>
            <a:r>
              <a:rPr lang="en-US" altLang="zh-CN" dirty="0">
                <a:latin typeface="Helvetica" charset="0"/>
                <a:ea typeface="ＭＳ Ｐゴシック" charset="-128"/>
                <a:cs typeface="Helvetica" charset="0"/>
              </a:rPr>
              <a:t>IS</a:t>
            </a:r>
            <a:r>
              <a:rPr lang="en-US" altLang="zh-CN" dirty="0">
                <a:effectLst/>
                <a:latin typeface="Helvetica" charset="0"/>
                <a:ea typeface="ＭＳ Ｐゴシック" charset="-128"/>
                <a:cs typeface="Helvetica" charset="0"/>
              </a:rPr>
              <a:t> element</a:t>
            </a:r>
          </a:p>
        </p:txBody>
      </p:sp>
      <p:sp>
        <p:nvSpPr>
          <p:cNvPr id="32772"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F76CBA3-BED8-4373-86DF-91EC9F53CA28}" type="slidenum">
              <a:rPr lang="en-US" altLang="zh-CN" sz="1000">
                <a:solidFill>
                  <a:srgbClr val="898989"/>
                </a:solidFill>
                <a:latin typeface="Helvetica" charset="0"/>
              </a:rPr>
              <a:pPr eaLnBrk="1" hangingPunct="1"/>
              <a:t>22</a:t>
            </a:fld>
            <a:endParaRPr lang="en-US" altLang="zh-CN" sz="1000">
              <a:solidFill>
                <a:srgbClr val="898989"/>
              </a:solidFill>
              <a:latin typeface="Helvetica" charset="0"/>
            </a:endParaRPr>
          </a:p>
        </p:txBody>
      </p:sp>
      <p:pic>
        <p:nvPicPr>
          <p:cNvPr id="32773" name="Picture 6" descr="Ch14_9.tiff"/>
          <p:cNvPicPr>
            <a:picLocks noChangeAspect="1"/>
          </p:cNvPicPr>
          <p:nvPr/>
        </p:nvPicPr>
        <p:blipFill>
          <a:blip r:embed="rId5">
            <a:extLst>
              <a:ext uri="{28A0092B-C50C-407E-A947-70E740481C1C}">
                <a14:useLocalDpi xmlns:a14="http://schemas.microsoft.com/office/drawing/2010/main" val="0"/>
              </a:ext>
            </a:extLst>
          </a:blip>
          <a:srcRect l="3577" t="1833" b="1833"/>
          <a:stretch>
            <a:fillRect/>
          </a:stretch>
        </p:blipFill>
        <p:spPr bwMode="auto">
          <a:xfrm>
            <a:off x="1036638" y="1636713"/>
            <a:ext cx="7026275" cy="45672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2774" name="TextBox 5"/>
          <p:cNvSpPr txBox="1">
            <a:spLocks noChangeArrowheads="1"/>
          </p:cNvSpPr>
          <p:nvPr/>
        </p:nvSpPr>
        <p:spPr bwMode="auto">
          <a:xfrm>
            <a:off x="7172325" y="5895975"/>
            <a:ext cx="890588"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14.9</a:t>
            </a:r>
          </a:p>
        </p:txBody>
      </p:sp>
      <p:sp>
        <p:nvSpPr>
          <p:cNvPr id="4" name="矩形 3">
            <a:extLst>
              <a:ext uri="{FF2B5EF4-FFF2-40B4-BE49-F238E27FC236}">
                <a16:creationId xmlns:a16="http://schemas.microsoft.com/office/drawing/2014/main" id="{5E4A99FD-7D5A-014C-A0C9-31CFB18EC6DD}"/>
              </a:ext>
            </a:extLst>
          </p:cNvPr>
          <p:cNvSpPr/>
          <p:nvPr/>
        </p:nvSpPr>
        <p:spPr>
          <a:xfrm>
            <a:off x="1372841" y="4990454"/>
            <a:ext cx="1999265" cy="461665"/>
          </a:xfrm>
          <a:prstGeom prst="rect">
            <a:avLst/>
          </a:prstGeom>
        </p:spPr>
        <p:txBody>
          <a:bodyPr wrap="none">
            <a:spAutoFit/>
          </a:bodyPr>
          <a:lstStyle/>
          <a:p>
            <a:r>
              <a:rPr lang="en-US" altLang="zh-CN" dirty="0">
                <a:ea typeface="ＭＳ Ｐゴシック" pitchFamily="23" charset="-128"/>
                <a:cs typeface="ＭＳ Ｐゴシック" pitchFamily="23" charset="-128"/>
              </a:rPr>
              <a:t>inverse PCR </a:t>
            </a:r>
            <a:endParaRPr lang="zh-CN" altLang="en-US" dirty="0"/>
          </a:p>
        </p:txBody>
      </p:sp>
      <p:pic>
        <p:nvPicPr>
          <p:cNvPr id="5" name="音频 4">
            <a:hlinkClick r:id="" action="ppaction://media"/>
            <a:extLst>
              <a:ext uri="{FF2B5EF4-FFF2-40B4-BE49-F238E27FC236}">
                <a16:creationId xmlns:a16="http://schemas.microsoft.com/office/drawing/2014/main" id="{3E50F2CA-D4FC-E84D-B3AF-3EABEA84B4B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425684409"/>
      </p:ext>
    </p:extLst>
  </p:cSld>
  <p:clrMapOvr>
    <a:masterClrMapping/>
  </p:clrMapOvr>
  <mc:AlternateContent xmlns:mc="http://schemas.openxmlformats.org/markup-compatibility/2006" xmlns:p14="http://schemas.microsoft.com/office/powerpoint/2010/main">
    <mc:Choice Requires="p14">
      <p:transition spd="slow" p14:dur="2000" advTm="34395"/>
    </mc:Choice>
    <mc:Fallback xmlns="">
      <p:transition spd="slow" advTm="343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8522"/>
            <a:ext cx="9144000" cy="1143000"/>
          </a:xfrm>
        </p:spPr>
        <p:txBody>
          <a:bodyPr/>
          <a:lstStyle/>
          <a:p>
            <a:r>
              <a:rPr lang="en-US" altLang="zh-CN" dirty="0">
                <a:effectLst/>
                <a:latin typeface="Helvetica" charset="0"/>
                <a:ea typeface="ＭＳ Ｐゴシック" charset="-128"/>
                <a:cs typeface="Helvetica" charset="0"/>
              </a:rPr>
              <a:t>Genomic analyses in bacteria have created </a:t>
            </a:r>
            <a:br>
              <a:rPr lang="en-US" altLang="zh-CN" dirty="0">
                <a:effectLst/>
                <a:latin typeface="Helvetica" charset="0"/>
                <a:ea typeface="ＭＳ Ｐゴシック" charset="-128"/>
                <a:cs typeface="Helvetica" charset="0"/>
              </a:rPr>
            </a:br>
            <a:r>
              <a:rPr lang="en-US" altLang="zh-CN" dirty="0">
                <a:effectLst/>
                <a:latin typeface="Helvetica" charset="0"/>
                <a:ea typeface="ＭＳ Ｐゴシック" charset="-128"/>
                <a:cs typeface="Helvetica" charset="0"/>
              </a:rPr>
              <a:t>an information explosion</a:t>
            </a:r>
          </a:p>
        </p:txBody>
      </p:sp>
      <p:sp>
        <p:nvSpPr>
          <p:cNvPr id="33795" name="Content Placeholder 2"/>
          <p:cNvSpPr>
            <a:spLocks noGrp="1"/>
          </p:cNvSpPr>
          <p:nvPr>
            <p:ph idx="1"/>
          </p:nvPr>
        </p:nvSpPr>
        <p:spPr>
          <a:xfrm>
            <a:off x="457200" y="1417638"/>
            <a:ext cx="8229600" cy="4938712"/>
          </a:xfrm>
        </p:spPr>
        <p:txBody>
          <a:bodyPr/>
          <a:lstStyle/>
          <a:p>
            <a:pPr>
              <a:buFont typeface="Arial" charset="0"/>
              <a:buNone/>
            </a:pPr>
            <a:r>
              <a:rPr lang="en-US" altLang="zh-CN" dirty="0">
                <a:effectLst/>
                <a:latin typeface="Helvetica" charset="0"/>
                <a:ea typeface="ＭＳ Ｐゴシック" charset="-128"/>
                <a:cs typeface="Helvetica" charset="0"/>
              </a:rPr>
              <a:t>Complete genome sequence known for thousands of prokaryotic species</a:t>
            </a:r>
          </a:p>
          <a:p>
            <a:pPr>
              <a:buFont typeface="Arial" charset="0"/>
              <a:buNone/>
            </a:pPr>
            <a:r>
              <a:rPr lang="en-US" altLang="zh-CN" dirty="0">
                <a:effectLst/>
                <a:latin typeface="Helvetica" charset="0"/>
                <a:ea typeface="ＭＳ Ｐゴシック" charset="-128"/>
                <a:cs typeface="Helvetica" charset="0"/>
              </a:rPr>
              <a:t>New avenues of research are possible with genome studies</a:t>
            </a:r>
          </a:p>
          <a:p>
            <a:pPr marL="639763" lvl="1">
              <a:spcAft>
                <a:spcPts val="600"/>
              </a:spcAft>
              <a:buSzTx/>
              <a:buFont typeface="Helvetica Neue" charset="0"/>
              <a:buChar char="•"/>
            </a:pPr>
            <a:r>
              <a:rPr lang="en-US" altLang="zh-CN" sz="2000" dirty="0" err="1">
                <a:solidFill>
                  <a:srgbClr val="FF0000"/>
                </a:solidFill>
                <a:effectLst/>
                <a:latin typeface="Helvetica" charset="0"/>
                <a:ea typeface="ＭＳ Ｐゴシック" charset="-128"/>
                <a:cs typeface="Helvetica" charset="0"/>
              </a:rPr>
              <a:t>Metagenomics</a:t>
            </a:r>
            <a:r>
              <a:rPr lang="en-US" altLang="zh-CN" sz="2000" dirty="0">
                <a:effectLst/>
                <a:latin typeface="Helvetica" charset="0"/>
                <a:ea typeface="ＭＳ Ｐゴシック" charset="-128"/>
                <a:cs typeface="Helvetica" charset="0"/>
              </a:rPr>
              <a:t> – analysis of genomic DNA from a community or habitat</a:t>
            </a:r>
          </a:p>
          <a:p>
            <a:pPr marL="639763" lvl="1">
              <a:spcAft>
                <a:spcPts val="600"/>
              </a:spcAft>
              <a:buSzTx/>
              <a:buFont typeface="Helvetica Neue" charset="0"/>
              <a:buChar char="•"/>
            </a:pPr>
            <a:r>
              <a:rPr lang="en-US" altLang="zh-CN" sz="2000" dirty="0">
                <a:solidFill>
                  <a:srgbClr val="FF0000"/>
                </a:solidFill>
                <a:effectLst/>
                <a:latin typeface="Helvetica" charset="0"/>
                <a:ea typeface="ＭＳ Ｐゴシック" charset="-128"/>
                <a:cs typeface="Helvetica" charset="0"/>
              </a:rPr>
              <a:t>Comparative genome analysis </a:t>
            </a:r>
            <a:r>
              <a:rPr lang="en-US" altLang="zh-CN" sz="2000" dirty="0">
                <a:effectLst/>
                <a:latin typeface="Helvetica" charset="0"/>
                <a:ea typeface="ＭＳ Ｐゴシック" charset="-128"/>
                <a:cs typeface="Helvetica" charset="0"/>
              </a:rPr>
              <a:t>– identify similarities and differences between genomes of different species</a:t>
            </a:r>
          </a:p>
          <a:p>
            <a:pPr marL="639763" lvl="1">
              <a:spcAft>
                <a:spcPts val="600"/>
              </a:spcAft>
              <a:buSzTx/>
              <a:buFont typeface="Helvetica Neue" charset="0"/>
              <a:buChar char="•"/>
            </a:pPr>
            <a:r>
              <a:rPr lang="en-US" altLang="zh-CN" sz="2000" dirty="0">
                <a:solidFill>
                  <a:srgbClr val="FF0000"/>
                </a:solidFill>
                <a:effectLst/>
                <a:latin typeface="Helvetica" charset="0"/>
                <a:ea typeface="ＭＳ Ｐゴシック" charset="-128"/>
                <a:cs typeface="Helvetica" charset="0"/>
              </a:rPr>
              <a:t>Genome studies and public health </a:t>
            </a:r>
            <a:r>
              <a:rPr lang="en-US" altLang="zh-CN" sz="2000" dirty="0">
                <a:effectLst/>
                <a:latin typeface="Helvetica" charset="0"/>
                <a:ea typeface="ＭＳ Ｐゴシック" charset="-128"/>
                <a:cs typeface="Helvetica" charset="0"/>
              </a:rPr>
              <a:t>– aid in development of vaccines, identify new drug targets, identify specific bacterial strains in epidemiological studies</a:t>
            </a:r>
          </a:p>
        </p:txBody>
      </p:sp>
      <p:sp>
        <p:nvSpPr>
          <p:cNvPr id="33797"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56DB6F27-60D8-4E1A-AC17-058DFC093368}" type="slidenum">
              <a:rPr lang="en-US" altLang="zh-CN" sz="1000">
                <a:solidFill>
                  <a:srgbClr val="898989"/>
                </a:solidFill>
                <a:latin typeface="Helvetica" charset="0"/>
              </a:rPr>
              <a:pPr eaLnBrk="1" hangingPunct="1"/>
              <a:t>23</a:t>
            </a:fld>
            <a:endParaRPr lang="en-US" altLang="zh-CN" sz="1000">
              <a:solidFill>
                <a:srgbClr val="898989"/>
              </a:solidFill>
              <a:latin typeface="Helvetica" charset="0"/>
            </a:endParaRPr>
          </a:p>
        </p:txBody>
      </p:sp>
      <p:pic>
        <p:nvPicPr>
          <p:cNvPr id="4" name="音频 3">
            <a:hlinkClick r:id="" action="ppaction://media"/>
            <a:extLst>
              <a:ext uri="{FF2B5EF4-FFF2-40B4-BE49-F238E27FC236}">
                <a16:creationId xmlns:a16="http://schemas.microsoft.com/office/drawing/2014/main" id="{0A3565D3-4F3A-F04B-BBF5-FD667A800D4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7321068"/>
      </p:ext>
    </p:extLst>
  </p:cSld>
  <p:clrMapOvr>
    <a:masterClrMapping/>
  </p:clrMapOvr>
  <mc:AlternateContent xmlns:mc="http://schemas.openxmlformats.org/markup-compatibility/2006" xmlns:p14="http://schemas.microsoft.com/office/powerpoint/2010/main">
    <mc:Choice Requires="p14">
      <p:transition spd="slow" p14:dur="2000" advTm="56812"/>
    </mc:Choice>
    <mc:Fallback xmlns="">
      <p:transition spd="slow" advTm="568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ltLang="zh-CN" dirty="0">
                <a:effectLst/>
                <a:latin typeface="Helvetica" charset="0"/>
                <a:ea typeface="ＭＳ Ｐゴシック" charset="-128"/>
                <a:cs typeface="Helvetica" charset="0"/>
              </a:rPr>
              <a:t>Plasmids are smaller circles of DNA that carry genes beneficial to the host cell</a:t>
            </a:r>
          </a:p>
        </p:txBody>
      </p:sp>
      <p:sp>
        <p:nvSpPr>
          <p:cNvPr id="35843" name="Content Placeholder 12"/>
          <p:cNvSpPr>
            <a:spLocks noGrp="1"/>
          </p:cNvSpPr>
          <p:nvPr>
            <p:ph idx="1"/>
          </p:nvPr>
        </p:nvSpPr>
        <p:spPr>
          <a:xfrm>
            <a:off x="457200" y="1582738"/>
            <a:ext cx="8229600" cy="4708525"/>
          </a:xfrm>
        </p:spPr>
        <p:txBody>
          <a:bodyPr/>
          <a:lstStyle/>
          <a:p>
            <a:pPr>
              <a:spcAft>
                <a:spcPts val="1800"/>
              </a:spcAft>
              <a:buFont typeface="Arial" charset="0"/>
              <a:buNone/>
            </a:pPr>
            <a:r>
              <a:rPr lang="en-US" altLang="zh-CN" dirty="0">
                <a:effectLst/>
                <a:latin typeface="Helvetica" charset="0"/>
                <a:ea typeface="ＭＳ Ｐゴシック" charset="-128"/>
                <a:cs typeface="Helvetica" charset="0"/>
              </a:rPr>
              <a:t>Plasmids </a:t>
            </a:r>
            <a:r>
              <a:rPr lang="en-US" altLang="zh-CN" dirty="0">
                <a:solidFill>
                  <a:srgbClr val="FF0000"/>
                </a:solidFill>
                <a:effectLst/>
                <a:latin typeface="Helvetica" charset="0"/>
                <a:ea typeface="ＭＳ Ｐゴシック" charset="-128"/>
                <a:cs typeface="Helvetica" charset="0"/>
              </a:rPr>
              <a:t>vary in size </a:t>
            </a:r>
            <a:r>
              <a:rPr lang="en-US" altLang="zh-CN" dirty="0">
                <a:effectLst/>
                <a:latin typeface="Helvetica" charset="0"/>
                <a:ea typeface="ＭＳ Ｐゴシック" charset="-128"/>
                <a:cs typeface="Helvetica" charset="0"/>
              </a:rPr>
              <a:t>from 1 kb to several Mb in length</a:t>
            </a:r>
          </a:p>
          <a:p>
            <a:pPr>
              <a:spcAft>
                <a:spcPts val="1800"/>
              </a:spcAft>
              <a:buFont typeface="Arial" charset="0"/>
              <a:buNone/>
            </a:pPr>
            <a:r>
              <a:rPr lang="en-US" altLang="zh-CN" dirty="0">
                <a:effectLst/>
                <a:latin typeface="Helvetica" charset="0"/>
                <a:ea typeface="ＭＳ Ｐゴシック" charset="-128"/>
                <a:cs typeface="Helvetica" charset="0"/>
              </a:rPr>
              <a:t>Plasmids </a:t>
            </a:r>
            <a:r>
              <a:rPr lang="en-US" altLang="zh-CN" dirty="0">
                <a:solidFill>
                  <a:srgbClr val="FF0000"/>
                </a:solidFill>
                <a:effectLst/>
                <a:latin typeface="Helvetica" charset="0"/>
                <a:ea typeface="ＭＳ Ｐゴシック" charset="-128"/>
                <a:cs typeface="Helvetica" charset="0"/>
              </a:rPr>
              <a:t>don't carry genes that are essential to the host</a:t>
            </a:r>
          </a:p>
          <a:p>
            <a:pPr>
              <a:buFont typeface="Arial" charset="0"/>
              <a:buNone/>
            </a:pPr>
            <a:r>
              <a:rPr lang="en-US" altLang="zh-CN" dirty="0">
                <a:effectLst/>
                <a:latin typeface="Helvetica" charset="0"/>
                <a:ea typeface="ＭＳ Ｐゴシック" charset="-128"/>
                <a:cs typeface="Helvetica" charset="0"/>
              </a:rPr>
              <a:t>Examples of plasmid genes that are beneficial to the host </a:t>
            </a:r>
          </a:p>
          <a:p>
            <a:pPr marL="639763" lvl="1">
              <a:spcAft>
                <a:spcPts val="600"/>
              </a:spcAft>
              <a:buSzTx/>
              <a:buFont typeface="Helvetica Neue" charset="0"/>
              <a:buChar char="•"/>
            </a:pPr>
            <a:r>
              <a:rPr lang="en-US" altLang="zh-CN" sz="2000" dirty="0">
                <a:effectLst/>
                <a:latin typeface="Helvetica" charset="0"/>
                <a:ea typeface="ＭＳ Ｐゴシック" charset="-128"/>
                <a:cs typeface="Helvetica" charset="0"/>
              </a:rPr>
              <a:t>Genes that protect host </a:t>
            </a:r>
            <a:r>
              <a:rPr lang="en-US" altLang="zh-CN" sz="2000" dirty="0">
                <a:solidFill>
                  <a:srgbClr val="FF0000"/>
                </a:solidFill>
                <a:effectLst/>
                <a:latin typeface="Helvetica" charset="0"/>
                <a:ea typeface="ＭＳ Ｐゴシック" charset="-128"/>
                <a:cs typeface="Helvetica" charset="0"/>
              </a:rPr>
              <a:t>against toxic chemicals </a:t>
            </a:r>
            <a:r>
              <a:rPr lang="en-US" altLang="zh-CN" sz="2000" dirty="0">
                <a:effectLst/>
                <a:latin typeface="Helvetica" charset="0"/>
                <a:ea typeface="ＭＳ Ｐゴシック" charset="-128"/>
                <a:cs typeface="Helvetica" charset="0"/>
              </a:rPr>
              <a:t>(e.g. mercury) </a:t>
            </a:r>
          </a:p>
          <a:p>
            <a:pPr marL="639763" lvl="1">
              <a:spcAft>
                <a:spcPts val="600"/>
              </a:spcAft>
              <a:buSzTx/>
              <a:buFont typeface="Helvetica Neue" charset="0"/>
              <a:buChar char="•"/>
            </a:pPr>
            <a:r>
              <a:rPr lang="en-US" altLang="zh-CN" sz="2000" dirty="0">
                <a:solidFill>
                  <a:srgbClr val="FF0000"/>
                </a:solidFill>
                <a:effectLst/>
                <a:latin typeface="Helvetica" charset="0"/>
                <a:ea typeface="ＭＳ Ｐゴシック" charset="-128"/>
                <a:cs typeface="Helvetica" charset="0"/>
              </a:rPr>
              <a:t>Pathogenic genes </a:t>
            </a:r>
            <a:r>
              <a:rPr lang="en-US" altLang="zh-CN" sz="2000" dirty="0">
                <a:effectLst/>
                <a:latin typeface="Helvetica" charset="0"/>
                <a:ea typeface="ＭＳ Ｐゴシック" charset="-128"/>
                <a:cs typeface="Helvetica" charset="0"/>
              </a:rPr>
              <a:t>(e.g. toxins produced by </a:t>
            </a:r>
            <a:r>
              <a:rPr lang="en-US" altLang="zh-CN" sz="2000" i="1" dirty="0">
                <a:effectLst/>
                <a:latin typeface="Helvetica" charset="0"/>
                <a:ea typeface="ＭＳ Ｐゴシック" charset="-128"/>
                <a:cs typeface="Helvetica" charset="0"/>
              </a:rPr>
              <a:t>S. </a:t>
            </a:r>
            <a:r>
              <a:rPr lang="en-US" altLang="zh-CN" sz="2000" i="1" dirty="0" err="1">
                <a:effectLst/>
                <a:latin typeface="Helvetica" charset="0"/>
                <a:ea typeface="ＭＳ Ｐゴシック" charset="-128"/>
                <a:cs typeface="Helvetica" charset="0"/>
              </a:rPr>
              <a:t>dysenteriae</a:t>
            </a:r>
            <a:r>
              <a:rPr lang="en-US" altLang="zh-CN" sz="2000" dirty="0">
                <a:effectLst/>
                <a:latin typeface="Helvetica" charset="0"/>
                <a:ea typeface="ＭＳ Ｐゴシック" charset="-128"/>
                <a:cs typeface="Helvetica" charset="0"/>
              </a:rPr>
              <a:t>)</a:t>
            </a:r>
          </a:p>
          <a:p>
            <a:pPr marL="639763" lvl="1">
              <a:spcAft>
                <a:spcPts val="600"/>
              </a:spcAft>
              <a:buSzTx/>
              <a:buFont typeface="Helvetica Neue" charset="0"/>
              <a:buChar char="•"/>
            </a:pPr>
            <a:r>
              <a:rPr lang="en-US" altLang="zh-CN" sz="2000" dirty="0">
                <a:effectLst/>
                <a:latin typeface="Helvetica" charset="0"/>
                <a:ea typeface="ＭＳ Ｐゴシック" charset="-128"/>
                <a:cs typeface="Helvetica" charset="0"/>
              </a:rPr>
              <a:t>Genes encoding </a:t>
            </a:r>
            <a:r>
              <a:rPr lang="en-US" altLang="zh-CN" sz="2000" dirty="0">
                <a:solidFill>
                  <a:srgbClr val="FF0000"/>
                </a:solidFill>
                <a:effectLst/>
                <a:latin typeface="Helvetica" charset="0"/>
                <a:ea typeface="ＭＳ Ｐゴシック" charset="-128"/>
                <a:cs typeface="Helvetica" charset="0"/>
              </a:rPr>
              <a:t>resistance to antibiotics</a:t>
            </a:r>
          </a:p>
          <a:p>
            <a:pPr marL="639763" lvl="1">
              <a:spcAft>
                <a:spcPts val="600"/>
              </a:spcAft>
              <a:buSzTx/>
              <a:buFont typeface="Helvetica Neue" charset="0"/>
              <a:buChar char="•"/>
            </a:pPr>
            <a:r>
              <a:rPr lang="en-US" altLang="zh-CN" sz="2000" dirty="0">
                <a:solidFill>
                  <a:srgbClr val="0000FF"/>
                </a:solidFill>
                <a:effectLst/>
                <a:latin typeface="Helvetica" charset="0"/>
                <a:ea typeface="ＭＳ Ｐゴシック" charset="-128"/>
                <a:cs typeface="Helvetica" charset="0"/>
              </a:rPr>
              <a:t>Multiple antibiotic resistance often due to composite IS/</a:t>
            </a:r>
            <a:r>
              <a:rPr lang="en-US" altLang="zh-CN" sz="2000" dirty="0" err="1">
                <a:solidFill>
                  <a:srgbClr val="0000FF"/>
                </a:solidFill>
                <a:effectLst/>
                <a:latin typeface="Helvetica" charset="0"/>
                <a:ea typeface="ＭＳ Ｐゴシック" charset="-128"/>
                <a:cs typeface="Helvetica" charset="0"/>
              </a:rPr>
              <a:t>Tn</a:t>
            </a:r>
            <a:r>
              <a:rPr lang="en-US" altLang="zh-CN" sz="2000" dirty="0">
                <a:solidFill>
                  <a:srgbClr val="0000FF"/>
                </a:solidFill>
                <a:effectLst/>
                <a:latin typeface="Helvetica" charset="0"/>
                <a:ea typeface="ＭＳ Ｐゴシック" charset="-128"/>
                <a:cs typeface="Helvetica" charset="0"/>
              </a:rPr>
              <a:t> elements on a plasmid</a:t>
            </a:r>
          </a:p>
          <a:p>
            <a:pPr>
              <a:buFont typeface="Arial" charset="0"/>
              <a:buNone/>
            </a:pPr>
            <a:endParaRPr lang="en-US" altLang="zh-CN" dirty="0">
              <a:effectLst/>
              <a:latin typeface="Helvetica" charset="0"/>
              <a:ea typeface="ＭＳ Ｐゴシック" charset="-128"/>
              <a:cs typeface="Helvetica" charset="0"/>
            </a:endParaRPr>
          </a:p>
          <a:p>
            <a:pPr>
              <a:buFont typeface="Arial" charset="0"/>
              <a:buNone/>
            </a:pPr>
            <a:endParaRPr lang="en-US" altLang="zh-CN" dirty="0">
              <a:effectLst/>
              <a:latin typeface="Helvetica" charset="0"/>
              <a:ea typeface="ＭＳ Ｐゴシック" charset="-128"/>
              <a:cs typeface="Helvetica" charset="0"/>
            </a:endParaRPr>
          </a:p>
          <a:p>
            <a:pPr>
              <a:buFont typeface="Arial" charset="0"/>
              <a:buNone/>
            </a:pPr>
            <a:endParaRPr lang="en-US" altLang="zh-CN" dirty="0">
              <a:effectLst/>
              <a:latin typeface="Helvetica" charset="0"/>
              <a:ea typeface="ＭＳ Ｐゴシック" charset="-128"/>
              <a:cs typeface="Helvetica" charset="0"/>
            </a:endParaRPr>
          </a:p>
          <a:p>
            <a:pPr>
              <a:buFont typeface="Arial" charset="0"/>
              <a:buNone/>
            </a:pPr>
            <a:endParaRPr lang="en-US" altLang="zh-CN" dirty="0">
              <a:effectLst/>
              <a:latin typeface="Helvetica" charset="0"/>
              <a:ea typeface="ＭＳ Ｐゴシック" charset="-128"/>
              <a:cs typeface="Helvetica" charset="0"/>
            </a:endParaRPr>
          </a:p>
        </p:txBody>
      </p:sp>
      <p:sp>
        <p:nvSpPr>
          <p:cNvPr id="35845"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AE5FF5E-638F-4B98-AB91-E91C19783CDF}" type="slidenum">
              <a:rPr lang="en-US" altLang="zh-CN" sz="1000">
                <a:solidFill>
                  <a:srgbClr val="898989"/>
                </a:solidFill>
                <a:latin typeface="Helvetica" charset="0"/>
              </a:rPr>
              <a:pPr eaLnBrk="1" hangingPunct="1"/>
              <a:t>24</a:t>
            </a:fld>
            <a:endParaRPr lang="en-US" altLang="zh-CN" sz="1000">
              <a:solidFill>
                <a:srgbClr val="898989"/>
              </a:solidFill>
              <a:latin typeface="Helvetica" charset="0"/>
            </a:endParaRPr>
          </a:p>
        </p:txBody>
      </p:sp>
      <p:pic>
        <p:nvPicPr>
          <p:cNvPr id="4" name="音频 3">
            <a:hlinkClick r:id="" action="ppaction://media"/>
            <a:extLst>
              <a:ext uri="{FF2B5EF4-FFF2-40B4-BE49-F238E27FC236}">
                <a16:creationId xmlns:a16="http://schemas.microsoft.com/office/drawing/2014/main" id="{80F31A21-9F2B-F24B-AE43-95C0DCBC0B0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07476169"/>
      </p:ext>
    </p:extLst>
  </p:cSld>
  <p:clrMapOvr>
    <a:masterClrMapping/>
  </p:clrMapOvr>
  <mc:AlternateContent xmlns:mc="http://schemas.openxmlformats.org/markup-compatibility/2006" xmlns:p14="http://schemas.microsoft.com/office/powerpoint/2010/main">
    <mc:Choice Requires="p14">
      <p:transition spd="slow" p14:dur="2000" advTm="83663"/>
    </mc:Choice>
    <mc:Fallback xmlns="">
      <p:transition spd="slow" advTm="8366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39"/>
            <a:ext cx="9144000" cy="1143000"/>
          </a:xfrm>
        </p:spPr>
        <p:txBody>
          <a:bodyPr/>
          <a:lstStyle/>
          <a:p>
            <a:r>
              <a:rPr lang="en-US" altLang="zh-CN" dirty="0">
                <a:effectLst/>
                <a:latin typeface="Helvetica" charset="0"/>
                <a:ea typeface="ＭＳ Ｐゴシック" charset="-128"/>
                <a:cs typeface="Helvetica" charset="0"/>
              </a:rPr>
              <a:t>Some plasmids contain multiple antibiotic resistance genes and transposons</a:t>
            </a:r>
          </a:p>
        </p:txBody>
      </p:sp>
      <p:sp>
        <p:nvSpPr>
          <p:cNvPr id="36867" name="Content Placeholder 11"/>
          <p:cNvSpPr>
            <a:spLocks noGrp="1"/>
          </p:cNvSpPr>
          <p:nvPr>
            <p:ph idx="1"/>
          </p:nvPr>
        </p:nvSpPr>
        <p:spPr>
          <a:xfrm>
            <a:off x="457200" y="1332973"/>
            <a:ext cx="8229600" cy="4708525"/>
          </a:xfrm>
        </p:spPr>
        <p:txBody>
          <a:bodyPr/>
          <a:lstStyle/>
          <a:p>
            <a:pPr>
              <a:buFont typeface="Arial" charset="0"/>
              <a:buNone/>
            </a:pPr>
            <a:r>
              <a:rPr lang="en-US" altLang="zh-CN" dirty="0">
                <a:solidFill>
                  <a:srgbClr val="0000FF"/>
                </a:solidFill>
                <a:effectLst/>
                <a:latin typeface="Helvetica" charset="0"/>
                <a:ea typeface="ＭＳ Ｐゴシック" charset="-128"/>
                <a:cs typeface="Helvetica" charset="0"/>
              </a:rPr>
              <a:t>Movement of antibiotic resistance genes </a:t>
            </a:r>
            <a:r>
              <a:rPr lang="en-US" altLang="zh-CN" u="sng" dirty="0">
                <a:solidFill>
                  <a:srgbClr val="0000FF"/>
                </a:solidFill>
                <a:effectLst/>
                <a:latin typeface="Helvetica" charset="0"/>
                <a:ea typeface="ＭＳ Ｐゴシック" charset="-128"/>
                <a:cs typeface="Helvetica" charset="0"/>
              </a:rPr>
              <a:t>to</a:t>
            </a:r>
            <a:r>
              <a:rPr lang="en-US" altLang="zh-CN" dirty="0">
                <a:solidFill>
                  <a:srgbClr val="0000FF"/>
                </a:solidFill>
                <a:effectLst/>
                <a:latin typeface="Helvetica" charset="0"/>
                <a:ea typeface="ＭＳ Ｐゴシック" charset="-128"/>
                <a:cs typeface="Helvetica" charset="0"/>
              </a:rPr>
              <a:t> the plasmid was facilitated by transposons  </a:t>
            </a:r>
          </a:p>
          <a:p>
            <a:pPr>
              <a:buFont typeface="Arial" charset="0"/>
              <a:buNone/>
            </a:pPr>
            <a:r>
              <a:rPr lang="en-US" altLang="zh-CN" dirty="0">
                <a:effectLst/>
                <a:latin typeface="Helvetica" charset="0"/>
                <a:ea typeface="ＭＳ Ｐゴシック" charset="-128"/>
                <a:cs typeface="Helvetica" charset="0"/>
              </a:rPr>
              <a:t>Multiple antibiotic resistance genes can be transposed </a:t>
            </a:r>
            <a:r>
              <a:rPr lang="en-US" altLang="zh-CN" u="sng" dirty="0">
                <a:effectLst/>
                <a:latin typeface="Helvetica" charset="0"/>
                <a:ea typeface="ＭＳ Ｐゴシック" charset="-128"/>
                <a:cs typeface="Helvetica" charset="0"/>
              </a:rPr>
              <a:t>from</a:t>
            </a:r>
            <a:r>
              <a:rPr lang="en-US" altLang="zh-CN" dirty="0">
                <a:effectLst/>
                <a:latin typeface="Helvetica" charset="0"/>
                <a:ea typeface="ＭＳ Ｐゴシック" charset="-128"/>
                <a:cs typeface="Helvetica" charset="0"/>
              </a:rPr>
              <a:t> the plasmid as a unit</a:t>
            </a:r>
          </a:p>
        </p:txBody>
      </p:sp>
      <p:sp>
        <p:nvSpPr>
          <p:cNvPr id="36869"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DE0C287-5358-4599-8E9D-2C27950BEDE6}" type="slidenum">
              <a:rPr lang="en-US" altLang="zh-CN" sz="1000">
                <a:solidFill>
                  <a:srgbClr val="898989"/>
                </a:solidFill>
                <a:latin typeface="Helvetica" charset="0"/>
              </a:rPr>
              <a:pPr eaLnBrk="1" hangingPunct="1"/>
              <a:t>25</a:t>
            </a:fld>
            <a:endParaRPr lang="en-US" altLang="zh-CN" sz="1000">
              <a:solidFill>
                <a:srgbClr val="898989"/>
              </a:solidFill>
              <a:latin typeface="Helvetica" charset="0"/>
            </a:endParaRPr>
          </a:p>
        </p:txBody>
      </p:sp>
      <p:pic>
        <p:nvPicPr>
          <p:cNvPr id="36870" name="Picture 8" descr="Ch14_12.tiff"/>
          <p:cNvPicPr>
            <a:picLocks noChangeAspect="1"/>
          </p:cNvPicPr>
          <p:nvPr/>
        </p:nvPicPr>
        <p:blipFill>
          <a:blip r:embed="rId5">
            <a:extLst>
              <a:ext uri="{28A0092B-C50C-407E-A947-70E740481C1C}">
                <a14:useLocalDpi xmlns:a14="http://schemas.microsoft.com/office/drawing/2010/main" val="0"/>
              </a:ext>
            </a:extLst>
          </a:blip>
          <a:srcRect l="3371" t="3664"/>
          <a:stretch>
            <a:fillRect/>
          </a:stretch>
        </p:blipFill>
        <p:spPr bwMode="auto">
          <a:xfrm>
            <a:off x="1739900" y="2990850"/>
            <a:ext cx="5507038" cy="3365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6871" name="TextBox 6"/>
          <p:cNvSpPr txBox="1">
            <a:spLocks noChangeArrowheads="1"/>
          </p:cNvSpPr>
          <p:nvPr/>
        </p:nvSpPr>
        <p:spPr bwMode="auto">
          <a:xfrm>
            <a:off x="6262688" y="6048375"/>
            <a:ext cx="984250" cy="30797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14.12</a:t>
            </a:r>
          </a:p>
        </p:txBody>
      </p:sp>
      <p:pic>
        <p:nvPicPr>
          <p:cNvPr id="3" name="音频 2">
            <a:hlinkClick r:id="" action="ppaction://media"/>
            <a:extLst>
              <a:ext uri="{FF2B5EF4-FFF2-40B4-BE49-F238E27FC236}">
                <a16:creationId xmlns:a16="http://schemas.microsoft.com/office/drawing/2014/main" id="{069DB2B3-2FB4-7B45-B1A8-CC213376537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52755396"/>
      </p:ext>
    </p:extLst>
  </p:cSld>
  <p:clrMapOvr>
    <a:masterClrMapping/>
  </p:clrMapOvr>
  <mc:AlternateContent xmlns:mc="http://schemas.openxmlformats.org/markup-compatibility/2006" xmlns:p14="http://schemas.microsoft.com/office/powerpoint/2010/main">
    <mc:Choice Requires="p14">
      <p:transition spd="slow" p14:dur="2000" advTm="16589"/>
    </mc:Choice>
    <mc:Fallback xmlns="">
      <p:transition spd="slow" advTm="165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US" altLang="zh-CN" dirty="0">
                <a:effectLst/>
                <a:latin typeface="Helvetica" charset="0"/>
                <a:ea typeface="ＭＳ Ｐゴシック" charset="-128"/>
                <a:cs typeface="Helvetica" charset="0"/>
              </a:rPr>
              <a:t>Gene transfer in bacteria</a:t>
            </a:r>
          </a:p>
        </p:txBody>
      </p:sp>
      <p:sp>
        <p:nvSpPr>
          <p:cNvPr id="37891" name="Content Placeholder 2"/>
          <p:cNvSpPr>
            <a:spLocks noGrp="1"/>
          </p:cNvSpPr>
          <p:nvPr>
            <p:ph idx="1"/>
          </p:nvPr>
        </p:nvSpPr>
        <p:spPr>
          <a:xfrm>
            <a:off x="287866" y="1055688"/>
            <a:ext cx="8398933" cy="5072062"/>
          </a:xfrm>
        </p:spPr>
        <p:txBody>
          <a:bodyPr/>
          <a:lstStyle/>
          <a:p>
            <a:pPr marL="0" lvl="1" indent="0">
              <a:spcAft>
                <a:spcPts val="600"/>
              </a:spcAft>
              <a:buSzPct val="125000"/>
              <a:buNone/>
            </a:pPr>
            <a:r>
              <a:rPr lang="en-US" altLang="zh-CN" dirty="0">
                <a:solidFill>
                  <a:srgbClr val="0000FF"/>
                </a:solidFill>
                <a:effectLst/>
                <a:latin typeface="Helvetica" charset="0"/>
                <a:ea typeface="ＭＳ Ｐゴシック" charset="-128"/>
                <a:cs typeface="Helvetica" charset="0"/>
              </a:rPr>
              <a:t>Vertical gene transfer </a:t>
            </a:r>
            <a:r>
              <a:rPr lang="en-US" altLang="zh-CN" dirty="0">
                <a:effectLst/>
                <a:latin typeface="Helvetica" charset="0"/>
                <a:ea typeface="ＭＳ Ｐゴシック" charset="-128"/>
                <a:cs typeface="Helvetica" charset="0"/>
              </a:rPr>
              <a:t>occurs in sexually reproducing organisms – traits are transferred from parent to offspring</a:t>
            </a:r>
          </a:p>
          <a:p>
            <a:pPr>
              <a:buFont typeface="Arial" charset="0"/>
              <a:buNone/>
            </a:pPr>
            <a:r>
              <a:rPr lang="en-US" altLang="zh-CN" dirty="0">
                <a:solidFill>
                  <a:srgbClr val="0000FF"/>
                </a:solidFill>
                <a:effectLst/>
                <a:latin typeface="Helvetica" charset="0"/>
                <a:ea typeface="ＭＳ Ｐゴシック" charset="-128"/>
                <a:cs typeface="Helvetica" charset="0"/>
              </a:rPr>
              <a:t>Lateral (or horizontal) gene transfer </a:t>
            </a:r>
            <a:r>
              <a:rPr lang="en-US" altLang="zh-CN" dirty="0">
                <a:effectLst/>
                <a:latin typeface="Helvetica" charset="0"/>
                <a:ea typeface="ＭＳ Ｐゴシック" charset="-128"/>
                <a:cs typeface="Helvetica" charset="0"/>
              </a:rPr>
              <a:t>– traits are introduced from unrelated individuals or from different species </a:t>
            </a:r>
          </a:p>
          <a:p>
            <a:pPr eaLnBrk="1" hangingPunct="1">
              <a:lnSpc>
                <a:spcPct val="90000"/>
              </a:lnSpc>
              <a:spcBef>
                <a:spcPct val="70000"/>
              </a:spcBef>
            </a:pPr>
            <a:r>
              <a:rPr lang="en-US" altLang="zh-CN" sz="2400" dirty="0">
                <a:solidFill>
                  <a:srgbClr val="009900"/>
                </a:solidFill>
                <a:latin typeface="Arial" charset="0"/>
                <a:ea typeface="楷体_GB2312" charset="0"/>
                <a:cs typeface="楷体_GB2312" charset="0"/>
              </a:rPr>
              <a:t>All are essentially one-way transfers</a:t>
            </a:r>
            <a:endParaRPr lang="en-US" altLang="zh-CN" dirty="0">
              <a:effectLst/>
              <a:latin typeface="Helvetica" charset="0"/>
              <a:ea typeface="ＭＳ Ｐゴシック" charset="-128"/>
              <a:cs typeface="Helvetica" charset="0"/>
            </a:endParaRPr>
          </a:p>
          <a:p>
            <a:pPr>
              <a:buFont typeface="Arial" charset="0"/>
              <a:buNone/>
            </a:pPr>
            <a:r>
              <a:rPr lang="en-US" altLang="zh-CN" dirty="0">
                <a:solidFill>
                  <a:srgbClr val="FF0000"/>
                </a:solidFill>
                <a:effectLst/>
                <a:latin typeface="Helvetica" charset="0"/>
                <a:ea typeface="ＭＳ Ｐゴシック" charset="-128"/>
                <a:cs typeface="Helvetica" charset="0"/>
              </a:rPr>
              <a:t>Donor</a:t>
            </a:r>
            <a:r>
              <a:rPr lang="en-US" altLang="zh-CN" dirty="0">
                <a:effectLst/>
                <a:latin typeface="Helvetica" charset="0"/>
                <a:ea typeface="ＭＳ Ｐゴシック" charset="-128"/>
                <a:cs typeface="Helvetica" charset="0"/>
              </a:rPr>
              <a:t> bacterium provides the DNA that is transferred</a:t>
            </a:r>
          </a:p>
          <a:p>
            <a:pPr>
              <a:buFont typeface="Arial" charset="0"/>
              <a:buNone/>
            </a:pPr>
            <a:r>
              <a:rPr lang="en-US" altLang="zh-CN" dirty="0">
                <a:solidFill>
                  <a:srgbClr val="FF0000"/>
                </a:solidFill>
                <a:effectLst/>
                <a:latin typeface="Helvetica" charset="0"/>
                <a:ea typeface="ＭＳ Ｐゴシック" charset="-128"/>
                <a:cs typeface="Helvetica" charset="0"/>
              </a:rPr>
              <a:t>Recipient</a:t>
            </a:r>
            <a:r>
              <a:rPr lang="en-US" altLang="zh-CN" dirty="0">
                <a:effectLst/>
                <a:latin typeface="Helvetica" charset="0"/>
                <a:ea typeface="ＭＳ Ｐゴシック" charset="-128"/>
                <a:cs typeface="Helvetica" charset="0"/>
              </a:rPr>
              <a:t> bacterium receives the DNA, which can result in altered phenotype</a:t>
            </a:r>
          </a:p>
          <a:p>
            <a:endParaRPr lang="en-US" altLang="zh-CN" dirty="0">
              <a:latin typeface="Helvetica" charset="0"/>
              <a:ea typeface="ＭＳ Ｐゴシック" charset="-128"/>
              <a:cs typeface="Helvetica" charset="0"/>
            </a:endParaRPr>
          </a:p>
          <a:p>
            <a:r>
              <a:rPr lang="en-US" altLang="zh-CN" dirty="0">
                <a:latin typeface="Helvetica" charset="0"/>
                <a:ea typeface="ＭＳ Ｐゴシック" charset="-128"/>
                <a:cs typeface="Helvetica" charset="0"/>
              </a:rPr>
              <a:t>Three mechanisms of gene transfer: </a:t>
            </a:r>
          </a:p>
          <a:p>
            <a:r>
              <a:rPr lang="en-US" altLang="zh-CN" dirty="0">
                <a:solidFill>
                  <a:srgbClr val="FF0000"/>
                </a:solidFill>
                <a:latin typeface="Helvetica" charset="0"/>
                <a:ea typeface="ＭＳ Ｐゴシック" charset="-128"/>
                <a:cs typeface="Helvetica" charset="0"/>
              </a:rPr>
              <a:t>1) Transformation,  2) Conjugation, 3) Transduction.</a:t>
            </a:r>
          </a:p>
          <a:p>
            <a:endParaRPr lang="en-US" altLang="zh-CN" dirty="0">
              <a:latin typeface="Helvetica" charset="0"/>
              <a:ea typeface="ＭＳ Ｐゴシック" charset="-128"/>
              <a:cs typeface="Helvetica" charset="0"/>
            </a:endParaRPr>
          </a:p>
          <a:p>
            <a:pPr>
              <a:buFont typeface="Arial" charset="0"/>
              <a:buNone/>
            </a:pPr>
            <a:endParaRPr lang="en-US" altLang="zh-CN" dirty="0">
              <a:effectLst/>
              <a:latin typeface="Helvetica" charset="0"/>
              <a:ea typeface="ＭＳ Ｐゴシック" charset="-128"/>
              <a:cs typeface="Helvetica" charset="0"/>
            </a:endParaRPr>
          </a:p>
        </p:txBody>
      </p:sp>
      <p:sp>
        <p:nvSpPr>
          <p:cNvPr id="37893"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929C162-C28C-4A1A-BD15-A119708805A7}" type="slidenum">
              <a:rPr lang="en-US" altLang="zh-CN" sz="1000">
                <a:solidFill>
                  <a:srgbClr val="898989"/>
                </a:solidFill>
                <a:latin typeface="Helvetica" charset="0"/>
              </a:rPr>
              <a:pPr eaLnBrk="1" hangingPunct="1"/>
              <a:t>26</a:t>
            </a:fld>
            <a:endParaRPr lang="en-US" altLang="zh-CN" sz="1000">
              <a:solidFill>
                <a:srgbClr val="898989"/>
              </a:solidFill>
              <a:latin typeface="Helvetica" charset="0"/>
            </a:endParaRPr>
          </a:p>
        </p:txBody>
      </p:sp>
      <p:pic>
        <p:nvPicPr>
          <p:cNvPr id="3" name="音频 2">
            <a:hlinkClick r:id="" action="ppaction://media"/>
            <a:extLst>
              <a:ext uri="{FF2B5EF4-FFF2-40B4-BE49-F238E27FC236}">
                <a16:creationId xmlns:a16="http://schemas.microsoft.com/office/drawing/2014/main" id="{B4100FAE-F926-A344-9E64-217352A30771}"/>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66863534"/>
      </p:ext>
    </p:extLst>
  </p:cSld>
  <p:clrMapOvr>
    <a:masterClrMapping/>
  </p:clrMapOvr>
  <mc:AlternateContent xmlns:mc="http://schemas.openxmlformats.org/markup-compatibility/2006" xmlns:p14="http://schemas.microsoft.com/office/powerpoint/2010/main">
    <mc:Choice Requires="p14">
      <p:transition spd="slow" p14:dur="2000" advTm="57038"/>
    </mc:Choice>
    <mc:Fallback xmlns="">
      <p:transition spd="slow" advTm="570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914" name="Picture 6" descr="Ch14_13.tiff"/>
          <p:cNvPicPr>
            <a:picLocks noChangeAspect="1"/>
          </p:cNvPicPr>
          <p:nvPr/>
        </p:nvPicPr>
        <p:blipFill>
          <a:blip r:embed="rId5">
            <a:extLst>
              <a:ext uri="{28A0092B-C50C-407E-A947-70E740481C1C}">
                <a14:useLocalDpi xmlns:a14="http://schemas.microsoft.com/office/drawing/2010/main" val="0"/>
              </a:ext>
            </a:extLst>
          </a:blip>
          <a:srcRect l="938" t="4463" r="938"/>
          <a:stretch>
            <a:fillRect/>
          </a:stretch>
        </p:blipFill>
        <p:spPr bwMode="auto">
          <a:xfrm>
            <a:off x="414867" y="1639278"/>
            <a:ext cx="8271933" cy="508219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0" y="-2645"/>
            <a:ext cx="9144000" cy="914400"/>
          </a:xfrm>
        </p:spPr>
        <p:txBody>
          <a:bodyPr/>
          <a:lstStyle/>
          <a:p>
            <a:r>
              <a:rPr lang="en-US" altLang="zh-CN">
                <a:effectLst/>
                <a:latin typeface="Helvetica" charset="0"/>
                <a:ea typeface="ＭＳ Ｐゴシック" charset="-128"/>
                <a:cs typeface="Helvetica" charset="0"/>
              </a:rPr>
              <a:t>Gene transfer in bacteria: An overview</a:t>
            </a:r>
          </a:p>
        </p:txBody>
      </p:sp>
      <p:sp>
        <p:nvSpPr>
          <p:cNvPr id="38917"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CF32776-DFA2-4B4A-B404-DAA5DAC7B80A}" type="slidenum">
              <a:rPr lang="en-US" altLang="zh-CN" sz="1000">
                <a:solidFill>
                  <a:srgbClr val="898989"/>
                </a:solidFill>
                <a:latin typeface="Helvetica" charset="0"/>
              </a:rPr>
              <a:pPr eaLnBrk="1" hangingPunct="1"/>
              <a:t>27</a:t>
            </a:fld>
            <a:endParaRPr lang="en-US" altLang="zh-CN" sz="1000">
              <a:solidFill>
                <a:srgbClr val="898989"/>
              </a:solidFill>
              <a:latin typeface="Helvetica" charset="0"/>
            </a:endParaRPr>
          </a:p>
        </p:txBody>
      </p:sp>
      <p:sp>
        <p:nvSpPr>
          <p:cNvPr id="4" name="Rectangle 3"/>
          <p:cNvSpPr/>
          <p:nvPr/>
        </p:nvSpPr>
        <p:spPr>
          <a:xfrm>
            <a:off x="287867" y="1119425"/>
            <a:ext cx="2463800" cy="830997"/>
          </a:xfrm>
          <a:prstGeom prst="rect">
            <a:avLst/>
          </a:prstGeom>
          <a:solidFill>
            <a:schemeClr val="bg1"/>
          </a:solidFill>
        </p:spPr>
        <p:txBody>
          <a:bodyPr wrap="square">
            <a:spAutoFit/>
          </a:bodyPr>
          <a:lstStyle/>
          <a:p>
            <a:pPr algn="ctr"/>
            <a:r>
              <a:rPr lang="en-US" b="1" dirty="0">
                <a:solidFill>
                  <a:srgbClr val="FF0000"/>
                </a:solidFill>
              </a:rPr>
              <a:t>Transformation</a:t>
            </a:r>
          </a:p>
          <a:p>
            <a:pPr algn="ctr"/>
            <a:r>
              <a:rPr lang="en-US" b="1" dirty="0">
                <a:solidFill>
                  <a:srgbClr val="0000FF"/>
                </a:solidFill>
              </a:rPr>
              <a:t>(naked DNA)</a:t>
            </a:r>
          </a:p>
        </p:txBody>
      </p:sp>
      <p:sp>
        <p:nvSpPr>
          <p:cNvPr id="8" name="Rectangle 3"/>
          <p:cNvSpPr/>
          <p:nvPr/>
        </p:nvSpPr>
        <p:spPr>
          <a:xfrm>
            <a:off x="2878671" y="1088312"/>
            <a:ext cx="2963333" cy="830997"/>
          </a:xfrm>
          <a:prstGeom prst="rect">
            <a:avLst/>
          </a:prstGeom>
          <a:solidFill>
            <a:schemeClr val="bg1"/>
          </a:solidFill>
        </p:spPr>
        <p:txBody>
          <a:bodyPr wrap="square">
            <a:spAutoFit/>
          </a:bodyPr>
          <a:lstStyle/>
          <a:p>
            <a:pPr algn="ctr"/>
            <a:r>
              <a:rPr lang="en-US" b="1" dirty="0">
                <a:solidFill>
                  <a:srgbClr val="FF0000"/>
                </a:solidFill>
              </a:rPr>
              <a:t>Conjugation</a:t>
            </a:r>
          </a:p>
          <a:p>
            <a:pPr algn="ctr"/>
            <a:r>
              <a:rPr lang="en-US" b="1" dirty="0">
                <a:solidFill>
                  <a:srgbClr val="0000FF"/>
                </a:solidFill>
              </a:rPr>
              <a:t>(bacterial contact)</a:t>
            </a:r>
          </a:p>
        </p:txBody>
      </p:sp>
      <p:sp>
        <p:nvSpPr>
          <p:cNvPr id="9" name="Rectangle 3"/>
          <p:cNvSpPr/>
          <p:nvPr/>
        </p:nvSpPr>
        <p:spPr>
          <a:xfrm>
            <a:off x="5994400" y="1088312"/>
            <a:ext cx="2963333" cy="830997"/>
          </a:xfrm>
          <a:prstGeom prst="rect">
            <a:avLst/>
          </a:prstGeom>
          <a:solidFill>
            <a:schemeClr val="bg1"/>
          </a:solidFill>
        </p:spPr>
        <p:txBody>
          <a:bodyPr wrap="square">
            <a:spAutoFit/>
          </a:bodyPr>
          <a:lstStyle/>
          <a:p>
            <a:pPr algn="ctr"/>
            <a:r>
              <a:rPr lang="en-US" b="1" dirty="0">
                <a:solidFill>
                  <a:srgbClr val="FF0000"/>
                </a:solidFill>
              </a:rPr>
              <a:t>Transduction</a:t>
            </a:r>
          </a:p>
          <a:p>
            <a:pPr algn="ctr"/>
            <a:r>
              <a:rPr lang="en-US" b="1" dirty="0">
                <a:solidFill>
                  <a:srgbClr val="0000FF"/>
                </a:solidFill>
              </a:rPr>
              <a:t>(by phage)</a:t>
            </a:r>
          </a:p>
        </p:txBody>
      </p:sp>
      <p:pic>
        <p:nvPicPr>
          <p:cNvPr id="6" name="音频 5">
            <a:hlinkClick r:id="" action="ppaction://media"/>
            <a:extLst>
              <a:ext uri="{FF2B5EF4-FFF2-40B4-BE49-F238E27FC236}">
                <a16:creationId xmlns:a16="http://schemas.microsoft.com/office/drawing/2014/main" id="{60A228E0-46FE-F14B-BC04-07E809259C2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04415911"/>
      </p:ext>
    </p:extLst>
  </p:cSld>
  <p:clrMapOvr>
    <a:masterClrMapping/>
  </p:clrMapOvr>
  <mc:AlternateContent xmlns:mc="http://schemas.openxmlformats.org/markup-compatibility/2006" xmlns:p14="http://schemas.microsoft.com/office/powerpoint/2010/main">
    <mc:Choice Requires="p14">
      <p:transition spd="slow" p14:dur="2000" advTm="62603"/>
    </mc:Choice>
    <mc:Fallback xmlns="">
      <p:transition spd="slow" advTm="62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7939"/>
            <a:ext cx="9144000" cy="1143000"/>
          </a:xfrm>
        </p:spPr>
        <p:txBody>
          <a:bodyPr>
            <a:normAutofit/>
          </a:bodyPr>
          <a:lstStyle/>
          <a:p>
            <a:r>
              <a:rPr lang="en-US" altLang="zh-CN" dirty="0">
                <a:effectLst/>
                <a:latin typeface="Helvetica" charset="0"/>
                <a:ea typeface="ＭＳ Ｐゴシック" charset="-128"/>
                <a:cs typeface="Helvetica" charset="0"/>
              </a:rPr>
              <a:t>In transformation, the recipient takes up naked DNA fragments from surrounding environment</a:t>
            </a:r>
          </a:p>
        </p:txBody>
      </p:sp>
      <p:sp>
        <p:nvSpPr>
          <p:cNvPr id="39939" name="Content Placeholder 11"/>
          <p:cNvSpPr>
            <a:spLocks noGrp="1"/>
          </p:cNvSpPr>
          <p:nvPr>
            <p:ph idx="1"/>
          </p:nvPr>
        </p:nvSpPr>
        <p:spPr>
          <a:xfrm>
            <a:off x="287867" y="1301221"/>
            <a:ext cx="8686800" cy="5144029"/>
          </a:xfrm>
        </p:spPr>
        <p:txBody>
          <a:bodyPr/>
          <a:lstStyle/>
          <a:p>
            <a:pPr>
              <a:buFont typeface="Arial" charset="0"/>
              <a:buNone/>
            </a:pPr>
            <a:r>
              <a:rPr lang="en-US" altLang="zh-CN" sz="2400" u="sng" dirty="0">
                <a:solidFill>
                  <a:srgbClr val="FF0000"/>
                </a:solidFill>
                <a:effectLst/>
                <a:latin typeface="Arial"/>
                <a:ea typeface="ＭＳ Ｐゴシック" charset="-128"/>
                <a:cs typeface="Arial"/>
              </a:rPr>
              <a:t>Natural transformation</a:t>
            </a:r>
            <a:r>
              <a:rPr lang="en-US" altLang="zh-CN" sz="2400" dirty="0">
                <a:solidFill>
                  <a:srgbClr val="FF0000"/>
                </a:solidFill>
                <a:effectLst/>
                <a:latin typeface="Arial"/>
                <a:ea typeface="ＭＳ Ｐゴシック" charset="-128"/>
                <a:cs typeface="Arial"/>
              </a:rPr>
              <a:t> </a:t>
            </a:r>
            <a:r>
              <a:rPr lang="en-US" altLang="zh-CN" sz="2400" dirty="0">
                <a:effectLst/>
                <a:latin typeface="Arial"/>
                <a:ea typeface="ＭＳ Ｐゴシック" charset="-128"/>
                <a:cs typeface="Arial"/>
              </a:rPr>
              <a:t>occurs in some bacterial species</a:t>
            </a:r>
          </a:p>
          <a:p>
            <a:pPr marL="868363" lvl="2">
              <a:spcBef>
                <a:spcPct val="0"/>
              </a:spcBef>
              <a:buSzTx/>
            </a:pPr>
            <a:r>
              <a:rPr lang="en-US" altLang="zh-CN" sz="2400" dirty="0">
                <a:effectLst/>
                <a:latin typeface="Arial"/>
                <a:ea typeface="ＭＳ Ｐゴシック" charset="-128"/>
                <a:cs typeface="Arial"/>
              </a:rPr>
              <a:t>1% - 5% of cells become competent</a:t>
            </a:r>
          </a:p>
          <a:p>
            <a:pPr marL="0" lvl="1" indent="0">
              <a:spcAft>
                <a:spcPts val="600"/>
              </a:spcAft>
              <a:buSzPct val="125000"/>
              <a:buNone/>
            </a:pPr>
            <a:r>
              <a:rPr lang="en-US" altLang="zh-CN" sz="2400" u="sng" dirty="0">
                <a:solidFill>
                  <a:srgbClr val="FF0000"/>
                </a:solidFill>
                <a:effectLst/>
                <a:latin typeface="Arial"/>
                <a:ea typeface="ＭＳ Ｐゴシック" charset="-128"/>
                <a:cs typeface="Arial"/>
              </a:rPr>
              <a:t>Artificial transformation</a:t>
            </a:r>
            <a:r>
              <a:rPr lang="en-US" altLang="zh-CN" sz="2400" dirty="0">
                <a:solidFill>
                  <a:srgbClr val="FF0000"/>
                </a:solidFill>
                <a:effectLst/>
                <a:latin typeface="Arial"/>
                <a:ea typeface="ＭＳ Ｐゴシック" charset="-128"/>
                <a:cs typeface="Arial"/>
              </a:rPr>
              <a:t> </a:t>
            </a:r>
            <a:r>
              <a:rPr lang="en-US" altLang="zh-CN" sz="2400" dirty="0">
                <a:effectLst/>
                <a:latin typeface="Arial"/>
                <a:ea typeface="ＭＳ Ｐゴシック" charset="-128"/>
                <a:cs typeface="Arial"/>
              </a:rPr>
              <a:t>can be accomplished in the lab by damaging recipient cell walls and membrane to allow donor DNA to enter cells</a:t>
            </a:r>
          </a:p>
          <a:p>
            <a:pPr marL="0" lvl="1" indent="0">
              <a:spcAft>
                <a:spcPts val="600"/>
              </a:spcAft>
              <a:buSzPct val="125000"/>
              <a:buNone/>
            </a:pPr>
            <a:endParaRPr lang="en-US" altLang="zh-CN" sz="2400" dirty="0">
              <a:solidFill>
                <a:srgbClr val="0000FF"/>
              </a:solidFill>
              <a:effectLst/>
              <a:latin typeface="Arial"/>
              <a:ea typeface="ＭＳ Ｐゴシック" charset="-128"/>
              <a:cs typeface="Arial"/>
            </a:endParaRPr>
          </a:p>
          <a:p>
            <a:pPr marL="0" lvl="1" indent="0">
              <a:spcAft>
                <a:spcPts val="600"/>
              </a:spcAft>
              <a:buSzPct val="125000"/>
              <a:buNone/>
            </a:pPr>
            <a:r>
              <a:rPr lang="en-US" altLang="zh-CN" sz="2400" dirty="0">
                <a:solidFill>
                  <a:srgbClr val="0000FF"/>
                </a:solidFill>
                <a:effectLst/>
                <a:latin typeface="Arial"/>
                <a:ea typeface="ＭＳ Ｐゴシック" charset="-128"/>
                <a:cs typeface="Arial"/>
              </a:rPr>
              <a:t> 1) Chemically </a:t>
            </a:r>
            <a:r>
              <a:rPr lang="en-US" altLang="zh-CN" sz="2400" dirty="0">
                <a:effectLst/>
                <a:latin typeface="Arial"/>
                <a:ea typeface="ＭＳ Ｐゴシック" charset="-128"/>
                <a:cs typeface="Arial"/>
              </a:rPr>
              <a:t>— Treat cells by suspending in calcium </a:t>
            </a:r>
          </a:p>
          <a:p>
            <a:pPr marL="0" lvl="1" indent="0">
              <a:spcAft>
                <a:spcPts val="600"/>
              </a:spcAft>
              <a:buSzPct val="125000"/>
              <a:buNone/>
            </a:pPr>
            <a:r>
              <a:rPr lang="en-US" altLang="zh-CN" sz="2400" dirty="0">
                <a:latin typeface="Arial"/>
                <a:ea typeface="ＭＳ Ｐゴシック" charset="-128"/>
                <a:cs typeface="Arial"/>
              </a:rPr>
              <a:t>        </a:t>
            </a:r>
            <a:r>
              <a:rPr lang="en-US" altLang="zh-CN" sz="2400" dirty="0">
                <a:effectLst/>
                <a:latin typeface="Arial"/>
                <a:ea typeface="ＭＳ Ｐゴシック" charset="-128"/>
                <a:cs typeface="Arial"/>
              </a:rPr>
              <a:t> at cold temperatures to make the cells competent </a:t>
            </a:r>
          </a:p>
          <a:p>
            <a:pPr marL="0" lvl="1" indent="0">
              <a:spcAft>
                <a:spcPts val="600"/>
              </a:spcAft>
              <a:buSzPct val="125000"/>
              <a:buNone/>
            </a:pPr>
            <a:r>
              <a:rPr lang="en-US" altLang="zh-CN" sz="2400" dirty="0">
                <a:latin typeface="Arial"/>
                <a:ea typeface="ＭＳ Ｐゴシック" charset="-128"/>
                <a:cs typeface="Arial"/>
              </a:rPr>
              <a:t>  2) </a:t>
            </a:r>
            <a:r>
              <a:rPr lang="en-US" altLang="zh-CN" sz="2400" dirty="0">
                <a:solidFill>
                  <a:srgbClr val="0000FF"/>
                </a:solidFill>
                <a:effectLst/>
                <a:latin typeface="Arial"/>
                <a:ea typeface="ＭＳ Ｐゴシック" charset="-128"/>
                <a:cs typeface="Arial"/>
              </a:rPr>
              <a:t>Electroporation</a:t>
            </a:r>
            <a:r>
              <a:rPr lang="en-US" altLang="zh-CN" sz="2400" dirty="0">
                <a:effectLst/>
                <a:latin typeface="Arial"/>
                <a:ea typeface="ＭＳ Ｐゴシック" charset="-128"/>
                <a:cs typeface="Arial"/>
              </a:rPr>
              <a:t> — Mix donor DNA with recipient </a:t>
            </a:r>
          </a:p>
          <a:p>
            <a:pPr marL="0" lvl="1" indent="0">
              <a:spcAft>
                <a:spcPts val="600"/>
              </a:spcAft>
              <a:buSzPct val="125000"/>
              <a:buNone/>
            </a:pPr>
            <a:r>
              <a:rPr lang="en-US" altLang="zh-CN" sz="2400" dirty="0">
                <a:latin typeface="Arial"/>
                <a:ea typeface="ＭＳ Ｐゴシック" charset="-128"/>
                <a:cs typeface="Arial"/>
              </a:rPr>
              <a:t>          </a:t>
            </a:r>
            <a:r>
              <a:rPr lang="en-US" altLang="zh-CN" sz="2400" dirty="0">
                <a:effectLst/>
                <a:latin typeface="Arial"/>
                <a:ea typeface="ＭＳ Ｐゴシック" charset="-128"/>
                <a:cs typeface="Arial"/>
              </a:rPr>
              <a:t>bacteria and subject to very brief high-voltage   </a:t>
            </a:r>
          </a:p>
          <a:p>
            <a:pPr marL="0" lvl="1" indent="0">
              <a:spcAft>
                <a:spcPts val="600"/>
              </a:spcAft>
              <a:buSzPct val="125000"/>
              <a:buNone/>
            </a:pPr>
            <a:r>
              <a:rPr lang="en-US" altLang="zh-CN" sz="2400" dirty="0">
                <a:latin typeface="Arial"/>
                <a:ea typeface="ＭＳ Ｐゴシック" charset="-128"/>
                <a:cs typeface="Arial"/>
              </a:rPr>
              <a:t>          </a:t>
            </a:r>
            <a:r>
              <a:rPr lang="en-US" altLang="zh-CN" sz="2400" dirty="0">
                <a:effectLst/>
                <a:latin typeface="Arial"/>
                <a:ea typeface="ＭＳ Ｐゴシック" charset="-128"/>
                <a:cs typeface="Arial"/>
              </a:rPr>
              <a:t>shock</a:t>
            </a:r>
          </a:p>
        </p:txBody>
      </p:sp>
      <p:sp>
        <p:nvSpPr>
          <p:cNvPr id="39941"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8CC8BF9A-03AE-45C7-883E-958FCFC0B26D}" type="slidenum">
              <a:rPr lang="en-US" altLang="zh-CN" sz="1000">
                <a:solidFill>
                  <a:srgbClr val="898989"/>
                </a:solidFill>
                <a:latin typeface="Helvetica" charset="0"/>
              </a:rPr>
              <a:pPr eaLnBrk="1" hangingPunct="1"/>
              <a:t>28</a:t>
            </a:fld>
            <a:endParaRPr lang="en-US" altLang="zh-CN" sz="1000">
              <a:solidFill>
                <a:srgbClr val="898989"/>
              </a:solidFill>
              <a:latin typeface="Helvetica" charset="0"/>
            </a:endParaRPr>
          </a:p>
        </p:txBody>
      </p:sp>
      <p:pic>
        <p:nvPicPr>
          <p:cNvPr id="4" name="音频 3">
            <a:hlinkClick r:id="" action="ppaction://media"/>
            <a:extLst>
              <a:ext uri="{FF2B5EF4-FFF2-40B4-BE49-F238E27FC236}">
                <a16:creationId xmlns:a16="http://schemas.microsoft.com/office/drawing/2014/main" id="{0DA42E6A-25B9-4945-B7EE-4A6E294A9DF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895354849"/>
      </p:ext>
    </p:extLst>
  </p:cSld>
  <p:clrMapOvr>
    <a:masterClrMapping/>
  </p:clrMapOvr>
  <mc:AlternateContent xmlns:mc="http://schemas.openxmlformats.org/markup-compatibility/2006" xmlns:p14="http://schemas.microsoft.com/office/powerpoint/2010/main">
    <mc:Choice Requires="p14">
      <p:transition spd="slow" p14:dur="2000" advTm="67070"/>
    </mc:Choice>
    <mc:Fallback xmlns="">
      <p:transition spd="slow" advTm="670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99583"/>
          </a:xfrm>
        </p:spPr>
        <p:txBody>
          <a:bodyPr>
            <a:normAutofit fontScale="90000"/>
          </a:bodyPr>
          <a:lstStyle/>
          <a:p>
            <a:r>
              <a:rPr lang="en-US" dirty="0">
                <a:effectLst/>
                <a:latin typeface="Helvetica" charset="0"/>
                <a:ea typeface="ＭＳ Ｐゴシック" charset="0"/>
                <a:cs typeface="Helvetica" charset="0"/>
              </a:rPr>
              <a:t>Bacterial transformation </a:t>
            </a:r>
            <a:r>
              <a:rPr lang="en-US" dirty="0">
                <a:latin typeface="Helvetica" charset="0"/>
                <a:ea typeface="ＭＳ Ｐゴシック" charset="0"/>
                <a:cs typeface="Helvetica" charset="0"/>
              </a:rPr>
              <a:t>demonstrated</a:t>
            </a:r>
            <a:r>
              <a:rPr lang="en-US" dirty="0">
                <a:effectLst/>
                <a:latin typeface="Helvetica" charset="0"/>
                <a:ea typeface="ＭＳ Ｐゴシック" charset="0"/>
                <a:cs typeface="Helvetica" charset="0"/>
              </a:rPr>
              <a:t> DNA </a:t>
            </a:r>
            <a:br>
              <a:rPr lang="en-US" dirty="0">
                <a:effectLst/>
                <a:latin typeface="Helvetica" charset="0"/>
                <a:ea typeface="ＭＳ Ｐゴシック" charset="0"/>
                <a:cs typeface="Helvetica" charset="0"/>
              </a:rPr>
            </a:br>
            <a:r>
              <a:rPr lang="en-US" dirty="0">
                <a:effectLst/>
                <a:latin typeface="Helvetica" charset="0"/>
                <a:ea typeface="ＭＳ Ｐゴシック" charset="0"/>
                <a:cs typeface="Helvetica" charset="0"/>
              </a:rPr>
              <a:t>as the substance of genes</a:t>
            </a:r>
          </a:p>
        </p:txBody>
      </p:sp>
      <p:sp>
        <p:nvSpPr>
          <p:cNvPr id="23555" name="Content Placeholder 2"/>
          <p:cNvSpPr>
            <a:spLocks noGrp="1"/>
          </p:cNvSpPr>
          <p:nvPr>
            <p:ph idx="1"/>
          </p:nvPr>
        </p:nvSpPr>
        <p:spPr>
          <a:xfrm>
            <a:off x="457200" y="1128184"/>
            <a:ext cx="8534400" cy="3327399"/>
          </a:xfrm>
        </p:spPr>
        <p:txBody>
          <a:bodyPr/>
          <a:lstStyle/>
          <a:p>
            <a:pPr>
              <a:buFont typeface="Arial" charset="0"/>
              <a:buNone/>
            </a:pPr>
            <a:r>
              <a:rPr lang="en-US" dirty="0">
                <a:effectLst/>
                <a:latin typeface="Helvetica" charset="0"/>
                <a:ea typeface="ＭＳ Ｐゴシック" charset="0"/>
                <a:cs typeface="Helvetica" charset="0"/>
              </a:rPr>
              <a:t>F. Griffith (1928) did experiments with two strains of </a:t>
            </a:r>
            <a:r>
              <a:rPr lang="en-US" dirty="0">
                <a:latin typeface="Helvetica" charset="0"/>
                <a:ea typeface="ＭＳ Ｐゴシック" charset="0"/>
                <a:cs typeface="Helvetica" charset="0"/>
              </a:rPr>
              <a:t>               </a:t>
            </a:r>
            <a:r>
              <a:rPr lang="en-US" i="1" dirty="0">
                <a:effectLst/>
                <a:latin typeface="Helvetica" charset="0"/>
                <a:ea typeface="ＭＳ Ｐゴシック" charset="0"/>
                <a:cs typeface="Helvetica" charset="0"/>
              </a:rPr>
              <a:t>S. </a:t>
            </a:r>
            <a:r>
              <a:rPr lang="en-US" i="1" dirty="0" err="1">
                <a:effectLst/>
                <a:latin typeface="Helvetica" charset="0"/>
                <a:ea typeface="ＭＳ Ｐゴシック" charset="0"/>
                <a:cs typeface="Helvetica" charset="0"/>
              </a:rPr>
              <a:t>pneumoniae</a:t>
            </a:r>
            <a:endParaRPr lang="en-US" i="1" dirty="0">
              <a:effectLst/>
              <a:latin typeface="Helvetica" charset="0"/>
              <a:ea typeface="ＭＳ Ｐゴシック" charset="0"/>
              <a:cs typeface="Helvetica" charset="0"/>
            </a:endParaRPr>
          </a:p>
          <a:p>
            <a:pPr marL="639763" lvl="1">
              <a:buSzTx/>
              <a:buFont typeface="Helvetica Neue" charset="0"/>
              <a:buChar char="•"/>
            </a:pPr>
            <a:r>
              <a:rPr lang="en-US" dirty="0">
                <a:effectLst/>
                <a:latin typeface="Helvetica" charset="0"/>
                <a:ea typeface="ＭＳ Ｐゴシック" charset="0"/>
                <a:cs typeface="Helvetica" charset="0"/>
              </a:rPr>
              <a:t>Differ in colony morphology and biological activity</a:t>
            </a:r>
          </a:p>
          <a:p>
            <a:pPr marL="639763" lvl="1">
              <a:buSzTx/>
              <a:buFont typeface="Helvetica Neue" charset="0"/>
              <a:buChar char="•"/>
            </a:pPr>
            <a:r>
              <a:rPr lang="en-US" dirty="0">
                <a:solidFill>
                  <a:srgbClr val="0000FF"/>
                </a:solidFill>
                <a:effectLst/>
                <a:latin typeface="Helvetica" charset="0"/>
                <a:ea typeface="ＭＳ Ｐゴシック" charset="0"/>
                <a:cs typeface="Helvetica" charset="0"/>
              </a:rPr>
              <a:t>Smooth (S) strain – virulent</a:t>
            </a:r>
          </a:p>
          <a:p>
            <a:pPr marL="639763" lvl="1">
              <a:buSzTx/>
              <a:buFont typeface="Helvetica Neue" charset="0"/>
              <a:buChar char="•"/>
            </a:pPr>
            <a:r>
              <a:rPr lang="en-US" altLang="zh-CN" dirty="0">
                <a:solidFill>
                  <a:srgbClr val="0000FF"/>
                </a:solidFill>
                <a:effectLst/>
                <a:latin typeface="Helvetica" charset="0"/>
                <a:ea typeface="ＭＳ Ｐゴシック" charset="0"/>
                <a:cs typeface="Helvetica" charset="0"/>
              </a:rPr>
              <a:t>R</a:t>
            </a:r>
            <a:r>
              <a:rPr lang="zh-CN" altLang="en-US" dirty="0">
                <a:solidFill>
                  <a:srgbClr val="0000FF"/>
                </a:solidFill>
                <a:effectLst/>
                <a:latin typeface="Helvetica" charset="0"/>
                <a:ea typeface="ＭＳ Ｐゴシック" charset="0"/>
                <a:cs typeface="Helvetica" charset="0"/>
              </a:rPr>
              <a:t> </a:t>
            </a:r>
            <a:r>
              <a:rPr lang="en-US" dirty="0">
                <a:solidFill>
                  <a:srgbClr val="0000FF"/>
                </a:solidFill>
                <a:effectLst/>
                <a:latin typeface="Helvetica" charset="0"/>
                <a:ea typeface="ＭＳ Ｐゴシック" charset="0"/>
                <a:cs typeface="Helvetica" charset="0"/>
              </a:rPr>
              <a:t>strain – </a:t>
            </a:r>
            <a:r>
              <a:rPr lang="en-US" dirty="0" err="1">
                <a:solidFill>
                  <a:srgbClr val="0000FF"/>
                </a:solidFill>
                <a:effectLst/>
                <a:latin typeface="Helvetica" charset="0"/>
                <a:ea typeface="ＭＳ Ｐゴシック" charset="0"/>
                <a:cs typeface="Helvetica" charset="0"/>
              </a:rPr>
              <a:t>nonvirulent</a:t>
            </a:r>
            <a:r>
              <a:rPr lang="en-US" dirty="0">
                <a:solidFill>
                  <a:srgbClr val="0000FF"/>
                </a:solidFill>
                <a:effectLst/>
                <a:latin typeface="Helvetica" charset="0"/>
                <a:ea typeface="ＭＳ Ｐゴシック" charset="0"/>
                <a:cs typeface="Helvetica" charset="0"/>
              </a:rPr>
              <a:t>, mutant</a:t>
            </a:r>
          </a:p>
          <a:p>
            <a:pPr marL="639763" lvl="1">
              <a:spcAft>
                <a:spcPts val="2400"/>
              </a:spcAft>
              <a:buSzTx/>
              <a:buFont typeface="Helvetica Neue" charset="0"/>
              <a:buChar char="•"/>
            </a:pPr>
            <a:r>
              <a:rPr lang="en-US" dirty="0">
                <a:effectLst/>
                <a:latin typeface="Helvetica" charset="0"/>
                <a:ea typeface="ＭＳ Ｐゴシック" charset="0"/>
                <a:cs typeface="Helvetica" charset="0"/>
              </a:rPr>
              <a:t>R cells could be transformed by genetic material transferred from dead S cells</a:t>
            </a:r>
          </a:p>
          <a:p>
            <a:pPr>
              <a:buFont typeface="Arial" charset="0"/>
              <a:buNone/>
            </a:pPr>
            <a:endParaRPr lang="en-US" dirty="0">
              <a:effectLst/>
              <a:latin typeface="Helvetica" charset="0"/>
              <a:ea typeface="ＭＳ Ｐゴシック" charset="0"/>
              <a:cs typeface="Helvetica" charset="0"/>
            </a:endParaRPr>
          </a:p>
        </p:txBody>
      </p:sp>
      <p:sp>
        <p:nvSpPr>
          <p:cNvPr id="23557"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021476-9611-3A46-902A-31402CC96E2C}" type="slidenum">
              <a:rPr lang="en-US" sz="1000">
                <a:solidFill>
                  <a:srgbClr val="898989"/>
                </a:solidFill>
                <a:latin typeface="Helvetica" charset="0"/>
                <a:cs typeface="Helvetica" charset="0"/>
              </a:rPr>
              <a:pPr eaLnBrk="1" hangingPunct="1"/>
              <a:t>29</a:t>
            </a:fld>
            <a:endParaRPr lang="en-US" sz="1000">
              <a:solidFill>
                <a:srgbClr val="898989"/>
              </a:solidFill>
              <a:latin typeface="Helvetica" charset="0"/>
              <a:cs typeface="Helvetica" charset="0"/>
            </a:endParaRPr>
          </a:p>
        </p:txBody>
      </p:sp>
      <p:grpSp>
        <p:nvGrpSpPr>
          <p:cNvPr id="6" name="Group 5"/>
          <p:cNvGrpSpPr/>
          <p:nvPr/>
        </p:nvGrpSpPr>
        <p:grpSpPr>
          <a:xfrm>
            <a:off x="670983" y="4455583"/>
            <a:ext cx="4438651" cy="2357113"/>
            <a:chOff x="3915833" y="3769049"/>
            <a:chExt cx="4438651" cy="2357113"/>
          </a:xfrm>
        </p:grpSpPr>
        <p:pic>
          <p:nvPicPr>
            <p:cNvPr id="7" name="Picture 5" descr="Ch6_Fig3.tiff"/>
            <p:cNvPicPr>
              <a:picLocks noChangeAspect="1"/>
            </p:cNvPicPr>
            <p:nvPr/>
          </p:nvPicPr>
          <p:blipFill>
            <a:blip r:embed="rId5">
              <a:extLst>
                <a:ext uri="{28A0092B-C50C-407E-A947-70E740481C1C}">
                  <a14:useLocalDpi xmlns:a14="http://schemas.microsoft.com/office/drawing/2010/main" val="0"/>
                </a:ext>
              </a:extLst>
            </a:blip>
            <a:srcRect r="35516"/>
            <a:stretch>
              <a:fillRect/>
            </a:stretch>
          </p:blipFill>
          <p:spPr bwMode="auto">
            <a:xfrm>
              <a:off x="3915833" y="3769049"/>
              <a:ext cx="3259667" cy="235711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TextBox 6"/>
            <p:cNvSpPr txBox="1">
              <a:spLocks noChangeArrowheads="1"/>
            </p:cNvSpPr>
            <p:nvPr/>
          </p:nvSpPr>
          <p:spPr bwMode="auto">
            <a:xfrm>
              <a:off x="7175500" y="4614334"/>
              <a:ext cx="1069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charset="0"/>
                  <a:cs typeface="Helvetica" charset="0"/>
                </a:rPr>
                <a:t>Rough</a:t>
              </a:r>
            </a:p>
          </p:txBody>
        </p:sp>
        <p:sp>
          <p:nvSpPr>
            <p:cNvPr id="9" name="TextBox 7"/>
            <p:cNvSpPr txBox="1">
              <a:spLocks noChangeArrowheads="1"/>
            </p:cNvSpPr>
            <p:nvPr/>
          </p:nvSpPr>
          <p:spPr bwMode="auto">
            <a:xfrm>
              <a:off x="7284509" y="5446183"/>
              <a:ext cx="1069975"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charset="0"/>
                  <a:cs typeface="Helvetica" charset="0"/>
                </a:rPr>
                <a:t>Smooth</a:t>
              </a:r>
            </a:p>
          </p:txBody>
        </p:sp>
      </p:grpSp>
      <p:sp>
        <p:nvSpPr>
          <p:cNvPr id="5" name="Rectangle 4"/>
          <p:cNvSpPr/>
          <p:nvPr/>
        </p:nvSpPr>
        <p:spPr>
          <a:xfrm>
            <a:off x="4825804" y="5200105"/>
            <a:ext cx="3993401" cy="707886"/>
          </a:xfrm>
          <a:prstGeom prst="rect">
            <a:avLst/>
          </a:prstGeom>
        </p:spPr>
        <p:txBody>
          <a:bodyPr wrap="none">
            <a:spAutoFit/>
          </a:bodyPr>
          <a:lstStyle/>
          <a:p>
            <a:r>
              <a:rPr lang="en-US" sz="2000" dirty="0">
                <a:solidFill>
                  <a:srgbClr val="0000FF"/>
                </a:solidFill>
                <a:latin typeface="Helvetica" charset="0"/>
                <a:ea typeface="ＭＳ Ｐゴシック" charset="0"/>
                <a:cs typeface="Helvetica" charset="0"/>
              </a:rPr>
              <a:t>It is a mutant, lacking the enzyme</a:t>
            </a:r>
          </a:p>
          <a:p>
            <a:r>
              <a:rPr lang="en-US" sz="2000" dirty="0">
                <a:solidFill>
                  <a:srgbClr val="0000FF"/>
                </a:solidFill>
                <a:latin typeface="Helvetica" charset="0"/>
                <a:ea typeface="ＭＳ Ｐゴシック" charset="0"/>
                <a:cs typeface="Helvetica" charset="0"/>
              </a:rPr>
              <a:t>for capsular polysaccharide </a:t>
            </a:r>
            <a:endParaRPr lang="en-US" sz="2000" dirty="0">
              <a:solidFill>
                <a:srgbClr val="0000FF"/>
              </a:solidFill>
            </a:endParaRPr>
          </a:p>
        </p:txBody>
      </p:sp>
      <p:pic>
        <p:nvPicPr>
          <p:cNvPr id="4" name="音频 3">
            <a:hlinkClick r:id="" action="ppaction://media"/>
            <a:extLst>
              <a:ext uri="{FF2B5EF4-FFF2-40B4-BE49-F238E27FC236}">
                <a16:creationId xmlns:a16="http://schemas.microsoft.com/office/drawing/2014/main" id="{5233C0F2-7D3A-9F4D-8433-E42287ED64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55595251"/>
      </p:ext>
    </p:extLst>
  </p:cSld>
  <p:clrMapOvr>
    <a:masterClrMapping/>
  </p:clrMapOvr>
  <mc:AlternateContent xmlns:mc="http://schemas.openxmlformats.org/markup-compatibility/2006" xmlns:p14="http://schemas.microsoft.com/office/powerpoint/2010/main">
    <mc:Choice Requires="p14">
      <p:transition spd="slow" p14:dur="2000" advTm="51679"/>
    </mc:Choice>
    <mc:Fallback xmlns="">
      <p:transition spd="slow" advTm="516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3"/>
            <a:ext cx="9144000" cy="914400"/>
          </a:xfrm>
        </p:spPr>
        <p:txBody>
          <a:bodyPr>
            <a:normAutofit fontScale="90000"/>
          </a:bodyPr>
          <a:lstStyle/>
          <a:p>
            <a:r>
              <a:rPr lang="en-US" altLang="zh-CN" dirty="0">
                <a:effectLst/>
                <a:latin typeface="Helvetica" charset="0"/>
                <a:ea typeface="ＭＳ Ｐゴシック" charset="-128"/>
                <a:cs typeface="Helvetica" charset="0"/>
              </a:rPr>
              <a:t>Meta-genomics:  New analyses for assessing microbial diversity</a:t>
            </a:r>
          </a:p>
        </p:txBody>
      </p:sp>
      <p:sp>
        <p:nvSpPr>
          <p:cNvPr id="34819" name="Content Placeholder 2"/>
          <p:cNvSpPr>
            <a:spLocks noGrp="1"/>
          </p:cNvSpPr>
          <p:nvPr>
            <p:ph idx="1"/>
          </p:nvPr>
        </p:nvSpPr>
        <p:spPr>
          <a:xfrm>
            <a:off x="457200" y="4859338"/>
            <a:ext cx="8229600" cy="1395412"/>
          </a:xfrm>
        </p:spPr>
        <p:txBody>
          <a:bodyPr/>
          <a:lstStyle/>
          <a:p>
            <a:pPr>
              <a:buFont typeface="Arial" charset="0"/>
              <a:buNone/>
            </a:pPr>
            <a:r>
              <a:rPr lang="en-US" altLang="zh-CN" sz="2000" dirty="0">
                <a:effectLst/>
                <a:latin typeface="Helvetica" charset="0"/>
                <a:ea typeface="ＭＳ Ｐゴシック" charset="-128"/>
                <a:cs typeface="Helvetica" charset="0"/>
              </a:rPr>
              <a:t>Bacteria in extreme environments are difficult to culture in lab</a:t>
            </a:r>
          </a:p>
          <a:p>
            <a:pPr>
              <a:buFont typeface="Arial" charset="0"/>
              <a:buNone/>
            </a:pPr>
            <a:r>
              <a:rPr lang="en-US" altLang="zh-CN" sz="2000" dirty="0">
                <a:effectLst/>
                <a:latin typeface="Helvetica" charset="0"/>
                <a:ea typeface="ＭＳ Ｐゴシック" charset="-128"/>
                <a:cs typeface="Helvetica" charset="0"/>
              </a:rPr>
              <a:t>Large-scale PCR amplification and next generation sequencing can be used to survey composition of microbial communities and metabolic status </a:t>
            </a:r>
          </a:p>
        </p:txBody>
      </p:sp>
      <p:sp>
        <p:nvSpPr>
          <p:cNvPr id="34821" name="Slide Number Placeholder 4"/>
          <p:cNvSpPr>
            <a:spLocks noGrp="1"/>
          </p:cNvSpPr>
          <p:nvPr>
            <p:ph type="sldNum" sz="quarter" idx="11"/>
          </p:nvPr>
        </p:nvSpPr>
        <p:spPr bwMode="auto">
          <a:xfrm>
            <a:off x="6553200" y="6419850"/>
            <a:ext cx="2133600" cy="365125"/>
          </a:xfrm>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67B27BCA-2648-4799-AD5B-1C13C49C7FB9}" type="slidenum">
              <a:rPr lang="en-US" altLang="zh-CN" sz="1000">
                <a:solidFill>
                  <a:srgbClr val="898989"/>
                </a:solidFill>
                <a:latin typeface="Helvetica" charset="0"/>
              </a:rPr>
              <a:pPr eaLnBrk="1" hangingPunct="1"/>
              <a:t>3</a:t>
            </a:fld>
            <a:endParaRPr lang="en-US" altLang="zh-CN" sz="1000">
              <a:solidFill>
                <a:srgbClr val="898989"/>
              </a:solidFill>
              <a:latin typeface="Helvetica" charset="0"/>
            </a:endParaRPr>
          </a:p>
        </p:txBody>
      </p:sp>
      <p:pic>
        <p:nvPicPr>
          <p:cNvPr id="34822" name="Picture 6" descr="Ch14_10.tiff"/>
          <p:cNvPicPr>
            <a:picLocks noChangeAspect="1"/>
          </p:cNvPicPr>
          <p:nvPr/>
        </p:nvPicPr>
        <p:blipFill>
          <a:blip r:embed="rId5">
            <a:extLst>
              <a:ext uri="{28A0092B-C50C-407E-A947-70E740481C1C}">
                <a14:useLocalDpi xmlns:a14="http://schemas.microsoft.com/office/drawing/2010/main" val="0"/>
              </a:ext>
            </a:extLst>
          </a:blip>
          <a:srcRect t="2000"/>
          <a:stretch>
            <a:fillRect/>
          </a:stretch>
        </p:blipFill>
        <p:spPr bwMode="auto">
          <a:xfrm>
            <a:off x="935038" y="1312863"/>
            <a:ext cx="7000875" cy="344963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
        <p:nvSpPr>
          <p:cNvPr id="34823" name="TextBox 5"/>
          <p:cNvSpPr txBox="1">
            <a:spLocks noChangeArrowheads="1"/>
          </p:cNvSpPr>
          <p:nvPr/>
        </p:nvSpPr>
        <p:spPr bwMode="auto">
          <a:xfrm>
            <a:off x="7935913" y="4214813"/>
            <a:ext cx="666750" cy="5222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r>
              <a:rPr lang="en-US" altLang="zh-CN" sz="1400">
                <a:latin typeface="Helvetica" charset="0"/>
                <a:cs typeface="Helvetica" charset="0"/>
              </a:rPr>
              <a:t>Fig. 14.10</a:t>
            </a:r>
          </a:p>
        </p:txBody>
      </p:sp>
      <p:pic>
        <p:nvPicPr>
          <p:cNvPr id="5" name="音频 4">
            <a:hlinkClick r:id="" action="ppaction://media"/>
            <a:extLst>
              <a:ext uri="{FF2B5EF4-FFF2-40B4-BE49-F238E27FC236}">
                <a16:creationId xmlns:a16="http://schemas.microsoft.com/office/drawing/2014/main" id="{C12D5C03-BB7C-4647-9531-9A8B75725E8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72873265"/>
      </p:ext>
    </p:extLst>
  </p:cSld>
  <p:clrMapOvr>
    <a:masterClrMapping/>
  </p:clrMapOvr>
  <mc:AlternateContent xmlns:mc="http://schemas.openxmlformats.org/markup-compatibility/2006" xmlns:p14="http://schemas.microsoft.com/office/powerpoint/2010/main">
    <mc:Choice Requires="p14">
      <p:transition spd="slow" p14:dur="2000" advTm="54324"/>
    </mc:Choice>
    <mc:Fallback xmlns="">
      <p:transition spd="slow" advTm="5432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1221"/>
            <a:ext cx="9144000" cy="984779"/>
          </a:xfrm>
        </p:spPr>
        <p:txBody>
          <a:bodyPr/>
          <a:lstStyle/>
          <a:p>
            <a:r>
              <a:rPr lang="en-US" dirty="0">
                <a:effectLst/>
                <a:latin typeface="Helvetica" charset="0"/>
                <a:ea typeface="ＭＳ Ｐゴシック" charset="0"/>
                <a:cs typeface="Helvetica" charset="0"/>
              </a:rPr>
              <a:t>Griffith</a:t>
            </a:r>
            <a:r>
              <a:rPr lang="ja-JP" altLang="en-US" dirty="0">
                <a:effectLst/>
                <a:latin typeface="Helvetica" charset="0"/>
                <a:ea typeface="ＭＳ Ｐゴシック" charset="0"/>
                <a:cs typeface="Helvetica" charset="0"/>
              </a:rPr>
              <a:t>’</a:t>
            </a:r>
            <a:r>
              <a:rPr lang="en-US" dirty="0">
                <a:effectLst/>
                <a:latin typeface="Helvetica" charset="0"/>
                <a:ea typeface="ＭＳ Ｐゴシック" charset="0"/>
                <a:cs typeface="Helvetica" charset="0"/>
              </a:rPr>
              <a:t>s experiment that provided evidence </a:t>
            </a:r>
            <a:br>
              <a:rPr lang="en-US" dirty="0">
                <a:effectLst/>
                <a:latin typeface="Helvetica" charset="0"/>
                <a:ea typeface="ＭＳ Ｐゴシック" charset="0"/>
                <a:cs typeface="Helvetica" charset="0"/>
              </a:rPr>
            </a:br>
            <a:r>
              <a:rPr lang="en-US" dirty="0">
                <a:effectLst/>
                <a:latin typeface="Helvetica" charset="0"/>
                <a:ea typeface="ＭＳ Ｐゴシック" charset="0"/>
                <a:cs typeface="Helvetica" charset="0"/>
              </a:rPr>
              <a:t>of transformation</a:t>
            </a:r>
          </a:p>
        </p:txBody>
      </p:sp>
      <p:sp>
        <p:nvSpPr>
          <p:cNvPr id="27652"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75CE75D9-19D1-4C46-A94B-3FB16895F7A5}" type="slidenum">
              <a:rPr lang="en-US" sz="1000">
                <a:solidFill>
                  <a:srgbClr val="898989"/>
                </a:solidFill>
                <a:latin typeface="Helvetica" charset="0"/>
                <a:cs typeface="Helvetica" charset="0"/>
              </a:rPr>
              <a:pPr eaLnBrk="1" hangingPunct="1"/>
              <a:t>30</a:t>
            </a:fld>
            <a:endParaRPr lang="en-US" sz="1000">
              <a:solidFill>
                <a:srgbClr val="898989"/>
              </a:solidFill>
              <a:latin typeface="Helvetica" charset="0"/>
              <a:cs typeface="Helvetica" charset="0"/>
            </a:endParaRPr>
          </a:p>
        </p:txBody>
      </p:sp>
      <p:pic>
        <p:nvPicPr>
          <p:cNvPr id="27655" name="Picture 7" descr="har2526X_06_0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0943" y="1016000"/>
            <a:ext cx="6478057" cy="3234723"/>
          </a:xfrm>
          <a:prstGeom prst="rect">
            <a:avLst/>
          </a:prstGeom>
          <a:noFill/>
          <a:extLst>
            <a:ext uri="{909E8E84-426E-40dd-AFC4-6F175D3DCCD1}">
              <a14:hiddenFill xmlns="" xmlns:a14="http://schemas.microsoft.com/office/drawing/2010/main">
                <a:solidFill>
                  <a:srgbClr val="FFFFFF"/>
                </a:solidFill>
              </a14:hiddenFill>
            </a:ext>
          </a:extLst>
        </p:spPr>
      </p:pic>
      <p:pic>
        <p:nvPicPr>
          <p:cNvPr id="7" name="Picture 7" descr="har2526X_06_0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5976" y="4237489"/>
            <a:ext cx="6775980" cy="2118861"/>
          </a:xfrm>
          <a:prstGeom prst="rect">
            <a:avLst/>
          </a:prstGeom>
          <a:noFill/>
          <a:extLst>
            <a:ext uri="{909E8E84-426E-40dd-AFC4-6F175D3DCCD1}">
              <a14:hiddenFill xmlns="" xmlns:a14="http://schemas.microsoft.com/office/drawing/2010/main">
                <a:solidFill>
                  <a:srgbClr val="FFFFFF"/>
                </a:solidFill>
              </a14:hiddenFill>
            </a:ext>
          </a:extLst>
        </p:spPr>
      </p:pic>
      <p:sp>
        <p:nvSpPr>
          <p:cNvPr id="3" name="矩形 2"/>
          <p:cNvSpPr/>
          <p:nvPr/>
        </p:nvSpPr>
        <p:spPr>
          <a:xfrm>
            <a:off x="7430861" y="1606434"/>
            <a:ext cx="937276" cy="461665"/>
          </a:xfrm>
          <a:prstGeom prst="rect">
            <a:avLst/>
          </a:prstGeom>
        </p:spPr>
        <p:txBody>
          <a:bodyPr wrap="none">
            <a:spAutoFit/>
          </a:bodyPr>
          <a:lstStyle/>
          <a:p>
            <a:r>
              <a:rPr lang="en-US" altLang="zh-CN" b="1" dirty="0">
                <a:solidFill>
                  <a:srgbClr val="0000FF"/>
                </a:solidFill>
                <a:latin typeface="Arial"/>
                <a:ea typeface="ＭＳ Ｐゴシック" charset="0"/>
                <a:cs typeface="Arial"/>
              </a:rPr>
              <a:t>Dead</a:t>
            </a:r>
            <a:endParaRPr lang="zh-CN" altLang="en-US" b="1" dirty="0">
              <a:latin typeface="Arial"/>
              <a:cs typeface="Arial"/>
            </a:endParaRPr>
          </a:p>
        </p:txBody>
      </p:sp>
      <p:sp>
        <p:nvSpPr>
          <p:cNvPr id="8" name="矩形 7"/>
          <p:cNvSpPr/>
          <p:nvPr/>
        </p:nvSpPr>
        <p:spPr>
          <a:xfrm>
            <a:off x="7430861" y="2520835"/>
            <a:ext cx="920294" cy="461665"/>
          </a:xfrm>
          <a:prstGeom prst="rect">
            <a:avLst/>
          </a:prstGeom>
        </p:spPr>
        <p:txBody>
          <a:bodyPr wrap="none">
            <a:spAutoFit/>
          </a:bodyPr>
          <a:lstStyle/>
          <a:p>
            <a:r>
              <a:rPr lang="en-US" altLang="zh-CN" b="1" dirty="0">
                <a:solidFill>
                  <a:srgbClr val="0000FF"/>
                </a:solidFill>
                <a:latin typeface="Arial"/>
                <a:ea typeface="ＭＳ Ｐゴシック" charset="0"/>
                <a:cs typeface="Arial"/>
              </a:rPr>
              <a:t>Alive</a:t>
            </a:r>
            <a:endParaRPr lang="zh-CN" altLang="en-US" b="1" dirty="0">
              <a:latin typeface="Arial"/>
              <a:cs typeface="Arial"/>
            </a:endParaRPr>
          </a:p>
        </p:txBody>
      </p:sp>
      <p:sp>
        <p:nvSpPr>
          <p:cNvPr id="9" name="矩形 8"/>
          <p:cNvSpPr/>
          <p:nvPr/>
        </p:nvSpPr>
        <p:spPr>
          <a:xfrm>
            <a:off x="7430861" y="3604568"/>
            <a:ext cx="920294" cy="461665"/>
          </a:xfrm>
          <a:prstGeom prst="rect">
            <a:avLst/>
          </a:prstGeom>
        </p:spPr>
        <p:txBody>
          <a:bodyPr wrap="none">
            <a:spAutoFit/>
          </a:bodyPr>
          <a:lstStyle/>
          <a:p>
            <a:r>
              <a:rPr lang="en-US" altLang="zh-CN" b="1" dirty="0">
                <a:solidFill>
                  <a:srgbClr val="0000FF"/>
                </a:solidFill>
                <a:latin typeface="Arial"/>
                <a:ea typeface="ＭＳ Ｐゴシック" charset="0"/>
                <a:cs typeface="Arial"/>
              </a:rPr>
              <a:t>Alive</a:t>
            </a:r>
            <a:endParaRPr lang="zh-CN" altLang="en-US" b="1" dirty="0">
              <a:latin typeface="Arial"/>
              <a:cs typeface="Arial"/>
            </a:endParaRPr>
          </a:p>
        </p:txBody>
      </p:sp>
      <p:sp>
        <p:nvSpPr>
          <p:cNvPr id="4" name="矩形 3"/>
          <p:cNvSpPr/>
          <p:nvPr/>
        </p:nvSpPr>
        <p:spPr>
          <a:xfrm>
            <a:off x="285752" y="1125139"/>
            <a:ext cx="1330112" cy="461665"/>
          </a:xfrm>
          <a:prstGeom prst="rect">
            <a:avLst/>
          </a:prstGeom>
        </p:spPr>
        <p:txBody>
          <a:bodyPr wrap="none">
            <a:spAutoFit/>
          </a:bodyPr>
          <a:lstStyle/>
          <a:p>
            <a:r>
              <a:rPr lang="en-US" altLang="zh-CN" b="1" dirty="0">
                <a:solidFill>
                  <a:srgbClr val="FF0000"/>
                </a:solidFill>
                <a:latin typeface="Helvetica" charset="0"/>
                <a:ea typeface="ＭＳ Ｐゴシック" charset="0"/>
                <a:cs typeface="Helvetica" charset="0"/>
              </a:rPr>
              <a:t>Smooth</a:t>
            </a:r>
            <a:endParaRPr lang="zh-CN" altLang="en-US" b="1" dirty="0">
              <a:solidFill>
                <a:srgbClr val="FF0000"/>
              </a:solidFill>
            </a:endParaRPr>
          </a:p>
        </p:txBody>
      </p:sp>
      <p:sp>
        <p:nvSpPr>
          <p:cNvPr id="10" name="矩形 9"/>
          <p:cNvSpPr/>
          <p:nvPr/>
        </p:nvSpPr>
        <p:spPr>
          <a:xfrm>
            <a:off x="285752" y="2041773"/>
            <a:ext cx="3073978" cy="461665"/>
          </a:xfrm>
          <a:prstGeom prst="rect">
            <a:avLst/>
          </a:prstGeom>
        </p:spPr>
        <p:txBody>
          <a:bodyPr wrap="none">
            <a:spAutoFit/>
          </a:bodyPr>
          <a:lstStyle/>
          <a:p>
            <a:r>
              <a:rPr lang="en-US" altLang="zh-CN" b="1" dirty="0">
                <a:solidFill>
                  <a:srgbClr val="FF0000"/>
                </a:solidFill>
                <a:latin typeface="Helvetica" charset="0"/>
                <a:ea typeface="ＭＳ Ｐゴシック" charset="0"/>
                <a:cs typeface="Helvetica" charset="0"/>
              </a:rPr>
              <a:t>Smooth         Rough</a:t>
            </a:r>
            <a:endParaRPr lang="zh-CN" altLang="en-US" b="1" dirty="0">
              <a:solidFill>
                <a:srgbClr val="FF0000"/>
              </a:solidFill>
            </a:endParaRPr>
          </a:p>
        </p:txBody>
      </p:sp>
      <p:sp>
        <p:nvSpPr>
          <p:cNvPr id="11" name="矩形 10"/>
          <p:cNvSpPr/>
          <p:nvPr/>
        </p:nvSpPr>
        <p:spPr>
          <a:xfrm>
            <a:off x="573619" y="5425859"/>
            <a:ext cx="3073978" cy="461665"/>
          </a:xfrm>
          <a:prstGeom prst="rect">
            <a:avLst/>
          </a:prstGeom>
        </p:spPr>
        <p:txBody>
          <a:bodyPr wrap="none">
            <a:spAutoFit/>
          </a:bodyPr>
          <a:lstStyle/>
          <a:p>
            <a:r>
              <a:rPr lang="en-US" altLang="zh-CN" b="1" dirty="0">
                <a:solidFill>
                  <a:srgbClr val="FF0000"/>
                </a:solidFill>
                <a:latin typeface="Helvetica" charset="0"/>
                <a:ea typeface="ＭＳ Ｐゴシック" charset="0"/>
                <a:cs typeface="Helvetica" charset="0"/>
              </a:rPr>
              <a:t>Smooth         Rough</a:t>
            </a:r>
            <a:endParaRPr lang="zh-CN" altLang="en-US" b="1" dirty="0">
              <a:solidFill>
                <a:srgbClr val="FF0000"/>
              </a:solidFill>
            </a:endParaRPr>
          </a:p>
        </p:txBody>
      </p:sp>
      <p:sp>
        <p:nvSpPr>
          <p:cNvPr id="12" name="矩形 11"/>
          <p:cNvSpPr/>
          <p:nvPr/>
        </p:nvSpPr>
        <p:spPr>
          <a:xfrm>
            <a:off x="265217" y="3221338"/>
            <a:ext cx="1330112" cy="461665"/>
          </a:xfrm>
          <a:prstGeom prst="rect">
            <a:avLst/>
          </a:prstGeom>
        </p:spPr>
        <p:txBody>
          <a:bodyPr wrap="none">
            <a:spAutoFit/>
          </a:bodyPr>
          <a:lstStyle/>
          <a:p>
            <a:r>
              <a:rPr lang="en-US" altLang="zh-CN" b="1" dirty="0">
                <a:solidFill>
                  <a:srgbClr val="FF0000"/>
                </a:solidFill>
                <a:latin typeface="Helvetica" charset="0"/>
                <a:ea typeface="ＭＳ Ｐゴシック" charset="0"/>
                <a:cs typeface="Helvetica" charset="0"/>
              </a:rPr>
              <a:t>Smooth</a:t>
            </a:r>
            <a:endParaRPr lang="zh-CN" altLang="en-US" b="1" dirty="0">
              <a:solidFill>
                <a:srgbClr val="FF0000"/>
              </a:solidFill>
            </a:endParaRPr>
          </a:p>
        </p:txBody>
      </p:sp>
      <p:sp>
        <p:nvSpPr>
          <p:cNvPr id="13" name="矩形 12"/>
          <p:cNvSpPr/>
          <p:nvPr/>
        </p:nvSpPr>
        <p:spPr>
          <a:xfrm>
            <a:off x="5348061" y="4840700"/>
            <a:ext cx="937276" cy="461665"/>
          </a:xfrm>
          <a:prstGeom prst="rect">
            <a:avLst/>
          </a:prstGeom>
        </p:spPr>
        <p:txBody>
          <a:bodyPr wrap="none">
            <a:spAutoFit/>
          </a:bodyPr>
          <a:lstStyle/>
          <a:p>
            <a:r>
              <a:rPr lang="en-US" altLang="zh-CN" b="1" dirty="0">
                <a:solidFill>
                  <a:srgbClr val="0000FF"/>
                </a:solidFill>
                <a:latin typeface="Arial"/>
                <a:ea typeface="ＭＳ Ｐゴシック" charset="0"/>
                <a:cs typeface="Arial"/>
              </a:rPr>
              <a:t>Dead</a:t>
            </a:r>
            <a:endParaRPr lang="zh-CN" altLang="en-US" b="1" dirty="0">
              <a:latin typeface="Arial"/>
              <a:cs typeface="Arial"/>
            </a:endParaRPr>
          </a:p>
        </p:txBody>
      </p:sp>
      <p:sp>
        <p:nvSpPr>
          <p:cNvPr id="14" name="矩形 13"/>
          <p:cNvSpPr/>
          <p:nvPr/>
        </p:nvSpPr>
        <p:spPr>
          <a:xfrm>
            <a:off x="7310329" y="5656691"/>
            <a:ext cx="1330112" cy="461665"/>
          </a:xfrm>
          <a:prstGeom prst="rect">
            <a:avLst/>
          </a:prstGeom>
        </p:spPr>
        <p:txBody>
          <a:bodyPr wrap="none">
            <a:spAutoFit/>
          </a:bodyPr>
          <a:lstStyle/>
          <a:p>
            <a:r>
              <a:rPr lang="en-US" altLang="zh-CN" b="1" dirty="0">
                <a:solidFill>
                  <a:srgbClr val="FF0000"/>
                </a:solidFill>
                <a:latin typeface="Helvetica" charset="0"/>
                <a:ea typeface="ＭＳ Ｐゴシック" charset="0"/>
                <a:cs typeface="Helvetica" charset="0"/>
              </a:rPr>
              <a:t>Smooth</a:t>
            </a:r>
            <a:endParaRPr lang="zh-CN" altLang="en-US" b="1" dirty="0">
              <a:solidFill>
                <a:srgbClr val="FF0000"/>
              </a:solidFill>
            </a:endParaRPr>
          </a:p>
        </p:txBody>
      </p:sp>
      <p:pic>
        <p:nvPicPr>
          <p:cNvPr id="6" name="音频 5">
            <a:hlinkClick r:id="" action="ppaction://media"/>
            <a:extLst>
              <a:ext uri="{FF2B5EF4-FFF2-40B4-BE49-F238E27FC236}">
                <a16:creationId xmlns:a16="http://schemas.microsoft.com/office/drawing/2014/main" id="{3B73FDB2-F07C-EA4A-9397-E489ED4A91F1}"/>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32543864"/>
      </p:ext>
    </p:extLst>
  </p:cSld>
  <p:clrMapOvr>
    <a:masterClrMapping/>
  </p:clrMapOvr>
  <mc:AlternateContent xmlns:mc="http://schemas.openxmlformats.org/markup-compatibility/2006" xmlns:p14="http://schemas.microsoft.com/office/powerpoint/2010/main">
    <mc:Choice Requires="p14">
      <p:transition spd="slow" p14:dur="2000" advTm="57114"/>
    </mc:Choice>
    <mc:Fallback xmlns="">
      <p:transition spd="slow" advTm="571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228"/>
            <a:ext cx="9144000" cy="1143000"/>
          </a:xfrm>
        </p:spPr>
        <p:txBody>
          <a:bodyPr/>
          <a:lstStyle/>
          <a:p>
            <a:r>
              <a:rPr lang="en-US" dirty="0">
                <a:effectLst/>
                <a:latin typeface="Helvetica" charset="0"/>
                <a:ea typeface="ＭＳ Ｐゴシック" charset="0"/>
                <a:cs typeface="Helvetica" charset="0"/>
              </a:rPr>
              <a:t>Avery, MacLeod, and McCarty (1944) confirmed that DNA is the transforming principle</a:t>
            </a:r>
          </a:p>
        </p:txBody>
      </p:sp>
      <p:sp>
        <p:nvSpPr>
          <p:cNvPr id="31748"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408BC561-9B77-9C48-A3FF-B8B485FAA8D1}" type="slidenum">
              <a:rPr lang="en-US" sz="1000">
                <a:solidFill>
                  <a:srgbClr val="898989"/>
                </a:solidFill>
                <a:latin typeface="Helvetica" charset="0"/>
                <a:cs typeface="Helvetica" charset="0"/>
              </a:rPr>
              <a:pPr eaLnBrk="1" hangingPunct="1"/>
              <a:t>31</a:t>
            </a:fld>
            <a:endParaRPr lang="en-US" sz="1000">
              <a:solidFill>
                <a:srgbClr val="898989"/>
              </a:solidFill>
              <a:latin typeface="Helvetica" charset="0"/>
              <a:cs typeface="Helvetica" charset="0"/>
            </a:endParaRPr>
          </a:p>
        </p:txBody>
      </p:sp>
      <p:pic>
        <p:nvPicPr>
          <p:cNvPr id="31751" name="Picture 7" descr="har2526X_06_0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70" y="1163638"/>
            <a:ext cx="8401579" cy="5323936"/>
          </a:xfrm>
          <a:prstGeom prst="rect">
            <a:avLst/>
          </a:prstGeom>
          <a:noFill/>
          <a:extLst>
            <a:ext uri="{909E8E84-426E-40dd-AFC4-6F175D3DCCD1}">
              <a14:hiddenFill xmlns="" xmlns:a14="http://schemas.microsoft.com/office/drawing/2010/main">
                <a:solidFill>
                  <a:srgbClr val="FFFFFF"/>
                </a:solidFill>
              </a14:hiddenFill>
            </a:ext>
          </a:extLst>
        </p:spPr>
      </p:pic>
      <p:sp>
        <p:nvSpPr>
          <p:cNvPr id="3" name="矩形 2"/>
          <p:cNvSpPr/>
          <p:nvPr/>
        </p:nvSpPr>
        <p:spPr>
          <a:xfrm>
            <a:off x="3432811" y="4535901"/>
            <a:ext cx="1193806" cy="461665"/>
          </a:xfrm>
          <a:prstGeom prst="rect">
            <a:avLst/>
          </a:prstGeom>
        </p:spPr>
        <p:txBody>
          <a:bodyPr wrap="none">
            <a:spAutoFit/>
          </a:bodyPr>
          <a:lstStyle/>
          <a:p>
            <a:r>
              <a:rPr lang="en-US" altLang="zh-CN" b="1" dirty="0" err="1">
                <a:solidFill>
                  <a:srgbClr val="FF0000"/>
                </a:solidFill>
                <a:latin typeface="Helvetica" charset="0"/>
                <a:ea typeface="ＭＳ Ｐゴシック" charset="0"/>
                <a:cs typeface="Helvetica" charset="0"/>
              </a:rPr>
              <a:t>DNAse</a:t>
            </a:r>
            <a:endParaRPr lang="zh-CN" altLang="en-US" dirty="0"/>
          </a:p>
        </p:txBody>
      </p:sp>
      <p:pic>
        <p:nvPicPr>
          <p:cNvPr id="5" name="音频 4">
            <a:hlinkClick r:id="" action="ppaction://media"/>
            <a:extLst>
              <a:ext uri="{FF2B5EF4-FFF2-40B4-BE49-F238E27FC236}">
                <a16:creationId xmlns:a16="http://schemas.microsoft.com/office/drawing/2014/main" id="{9709FCA4-7BF6-C74D-BDD3-9744F45CDE0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975316621"/>
      </p:ext>
    </p:extLst>
  </p:cSld>
  <p:clrMapOvr>
    <a:masterClrMapping/>
  </p:clrMapOvr>
  <mc:AlternateContent xmlns:mc="http://schemas.openxmlformats.org/markup-compatibility/2006" xmlns:p14="http://schemas.microsoft.com/office/powerpoint/2010/main">
    <mc:Choice Requires="p14">
      <p:transition spd="slow" p14:dur="2000" advTm="51105"/>
    </mc:Choice>
    <mc:Fallback xmlns="">
      <p:transition spd="slow" advTm="5110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49867"/>
          </a:xfrm>
        </p:spPr>
        <p:txBody>
          <a:bodyPr/>
          <a:lstStyle/>
          <a:p>
            <a:r>
              <a:rPr lang="en-US" altLang="zh-CN" dirty="0">
                <a:effectLst/>
                <a:latin typeface="Helvetica" charset="0"/>
                <a:ea typeface="ＭＳ Ｐゴシック" charset="-128"/>
                <a:cs typeface="Helvetica" charset="0"/>
              </a:rPr>
              <a:t>Natural transformation in </a:t>
            </a:r>
            <a:r>
              <a:rPr lang="en-US" altLang="zh-CN" i="1" dirty="0">
                <a:effectLst/>
                <a:latin typeface="Helvetica" charset="0"/>
                <a:ea typeface="ＭＳ Ｐゴシック" charset="-128"/>
                <a:cs typeface="Helvetica" charset="0"/>
              </a:rPr>
              <a:t>B. </a:t>
            </a:r>
            <a:r>
              <a:rPr lang="en-US" altLang="zh-CN" i="1" dirty="0" err="1">
                <a:effectLst/>
                <a:latin typeface="Helvetica" charset="0"/>
                <a:ea typeface="ＭＳ Ｐゴシック" charset="-128"/>
                <a:cs typeface="Helvetica" charset="0"/>
              </a:rPr>
              <a:t>subtilis</a:t>
            </a:r>
            <a:endParaRPr lang="en-US" altLang="zh-CN" dirty="0">
              <a:effectLst/>
              <a:latin typeface="Helvetica" charset="0"/>
              <a:ea typeface="ＭＳ Ｐゴシック" charset="-128"/>
              <a:cs typeface="Helvetica" charset="0"/>
            </a:endParaRPr>
          </a:p>
        </p:txBody>
      </p:sp>
      <p:sp>
        <p:nvSpPr>
          <p:cNvPr id="40964" name="Slide Number Placeholder 4"/>
          <p:cNvSpPr>
            <a:spLocks noGrp="1"/>
          </p:cNvSpPr>
          <p:nvPr>
            <p:ph type="sldNum" sz="quarter" idx="11"/>
          </p:nvPr>
        </p:nvSpPr>
        <p:spPr bwMode="auto">
          <a:xfrm>
            <a:off x="6553200" y="6483350"/>
            <a:ext cx="21336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E9F7BCF-7989-44B3-9568-7444DFC07395}" type="slidenum">
              <a:rPr lang="en-US" altLang="zh-CN" sz="1000">
                <a:solidFill>
                  <a:srgbClr val="898989"/>
                </a:solidFill>
                <a:latin typeface="Helvetica" charset="0"/>
              </a:rPr>
              <a:pPr eaLnBrk="1" hangingPunct="1"/>
              <a:t>32</a:t>
            </a:fld>
            <a:endParaRPr lang="en-US" altLang="zh-CN" sz="1000">
              <a:solidFill>
                <a:srgbClr val="898989"/>
              </a:solidFill>
              <a:latin typeface="Helvetica" charset="0"/>
            </a:endParaRPr>
          </a:p>
        </p:txBody>
      </p:sp>
      <p:sp>
        <p:nvSpPr>
          <p:cNvPr id="40968" name="Content Placeholder 8"/>
          <p:cNvSpPr>
            <a:spLocks noGrp="1"/>
          </p:cNvSpPr>
          <p:nvPr>
            <p:ph idx="1"/>
          </p:nvPr>
        </p:nvSpPr>
        <p:spPr>
          <a:xfrm>
            <a:off x="152400" y="5954713"/>
            <a:ext cx="8991600" cy="562504"/>
          </a:xfrm>
        </p:spPr>
        <p:txBody>
          <a:bodyPr/>
          <a:lstStyle/>
          <a:p>
            <a:r>
              <a:rPr lang="en-US" altLang="zh-CN" sz="2000" i="1" dirty="0">
                <a:effectLst/>
                <a:latin typeface="Helvetica" charset="0"/>
                <a:ea typeface="ＭＳ Ｐゴシック" charset="-128"/>
                <a:cs typeface="Helvetica" charset="0"/>
              </a:rPr>
              <a:t>His</a:t>
            </a:r>
            <a:r>
              <a:rPr lang="en-US" altLang="zh-CN" sz="2000" i="1" baseline="30000" dirty="0">
                <a:latin typeface="Helvetica" charset="0"/>
                <a:ea typeface="ＭＳ Ｐゴシック" charset="-128"/>
                <a:cs typeface="Helvetica" charset="0"/>
              </a:rPr>
              <a:t>:</a:t>
            </a:r>
            <a:r>
              <a:rPr lang="en-US" altLang="zh-CN" sz="2000" i="1" dirty="0">
                <a:latin typeface="Helvetica" charset="0"/>
                <a:ea typeface="ＭＳ Ｐゴシック" charset="-128"/>
                <a:cs typeface="Helvetica" charset="0"/>
              </a:rPr>
              <a:t> </a:t>
            </a:r>
            <a:r>
              <a:rPr lang="en-US" altLang="zh-CN" sz="2000" dirty="0" err="1"/>
              <a:t>Histidine</a:t>
            </a:r>
            <a:r>
              <a:rPr lang="en-US" altLang="zh-CN" sz="2000" dirty="0"/>
              <a:t>,  </a:t>
            </a:r>
            <a:r>
              <a:rPr lang="en-US" altLang="zh-CN" sz="2000" i="1" dirty="0" err="1">
                <a:effectLst/>
                <a:latin typeface="Helvetica" charset="0"/>
                <a:ea typeface="ＭＳ Ｐゴシック" charset="-128"/>
                <a:cs typeface="Helvetica" charset="0"/>
              </a:rPr>
              <a:t>Trp</a:t>
            </a:r>
            <a:r>
              <a:rPr lang="en-US" altLang="zh-CN" sz="2000" i="1" baseline="30000" dirty="0">
                <a:latin typeface="Helvetica" charset="0"/>
                <a:ea typeface="ＭＳ Ｐゴシック" charset="-128"/>
                <a:cs typeface="Helvetica" charset="0"/>
              </a:rPr>
              <a:t>:</a:t>
            </a:r>
            <a:r>
              <a:rPr lang="en-US" altLang="zh-CN" sz="2000" i="1" dirty="0">
                <a:latin typeface="Helvetica" charset="0"/>
                <a:ea typeface="ＭＳ Ｐゴシック" charset="-128"/>
                <a:cs typeface="Helvetica" charset="0"/>
              </a:rPr>
              <a:t> </a:t>
            </a:r>
            <a:r>
              <a:rPr lang="en-US" altLang="zh-CN" sz="2000" dirty="0">
                <a:latin typeface="Helvetica" charset="0"/>
                <a:ea typeface="ＭＳ Ｐゴシック" charset="-128"/>
                <a:cs typeface="Helvetica" charset="0"/>
              </a:rPr>
              <a:t>t</a:t>
            </a:r>
            <a:r>
              <a:rPr lang="en-US" altLang="zh-CN" sz="2000" dirty="0"/>
              <a:t>ryptophan</a:t>
            </a:r>
            <a:endParaRPr lang="zh-CN" altLang="en-US" sz="2000" dirty="0"/>
          </a:p>
        </p:txBody>
      </p:sp>
      <p:pic>
        <p:nvPicPr>
          <p:cNvPr id="4" name="图片 3"/>
          <p:cNvPicPr>
            <a:picLocks noChangeAspect="1"/>
          </p:cNvPicPr>
          <p:nvPr/>
        </p:nvPicPr>
        <p:blipFill>
          <a:blip r:embed="rId5"/>
          <a:stretch>
            <a:fillRect/>
          </a:stretch>
        </p:blipFill>
        <p:spPr>
          <a:xfrm>
            <a:off x="67735" y="1236133"/>
            <a:ext cx="4639733" cy="4395537"/>
          </a:xfrm>
          <a:prstGeom prst="rect">
            <a:avLst/>
          </a:prstGeom>
        </p:spPr>
      </p:pic>
      <p:pic>
        <p:nvPicPr>
          <p:cNvPr id="5" name="图片 4"/>
          <p:cNvPicPr>
            <a:picLocks noChangeAspect="1"/>
          </p:cNvPicPr>
          <p:nvPr/>
        </p:nvPicPr>
        <p:blipFill>
          <a:blip r:embed="rId6"/>
          <a:stretch>
            <a:fillRect/>
          </a:stretch>
        </p:blipFill>
        <p:spPr>
          <a:xfrm>
            <a:off x="4859865" y="1269999"/>
            <a:ext cx="4131735" cy="4438388"/>
          </a:xfrm>
          <a:prstGeom prst="rect">
            <a:avLst/>
          </a:prstGeom>
        </p:spPr>
      </p:pic>
      <p:pic>
        <p:nvPicPr>
          <p:cNvPr id="6" name="音频 5">
            <a:hlinkClick r:id="" action="ppaction://media"/>
            <a:extLst>
              <a:ext uri="{FF2B5EF4-FFF2-40B4-BE49-F238E27FC236}">
                <a16:creationId xmlns:a16="http://schemas.microsoft.com/office/drawing/2014/main" id="{04C3D449-90CF-1C47-8954-6BA35275689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26225766"/>
      </p:ext>
    </p:extLst>
  </p:cSld>
  <p:clrMapOvr>
    <a:masterClrMapping/>
  </p:clrMapOvr>
  <mc:AlternateContent xmlns:mc="http://schemas.openxmlformats.org/markup-compatibility/2006" xmlns:p14="http://schemas.microsoft.com/office/powerpoint/2010/main">
    <mc:Choice Requires="p14">
      <p:transition spd="slow" p14:dur="2000" advTm="57339"/>
    </mc:Choice>
    <mc:Fallback xmlns="">
      <p:transition spd="slow" advTm="573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029"/>
            <a:ext cx="9144000" cy="1069446"/>
          </a:xfrm>
        </p:spPr>
        <p:txBody>
          <a:bodyPr/>
          <a:lstStyle/>
          <a:p>
            <a:r>
              <a:rPr lang="en-US" altLang="zh-CN" dirty="0">
                <a:effectLst/>
                <a:latin typeface="Helvetica" charset="0"/>
                <a:ea typeface="ＭＳ Ｐゴシック" charset="-128"/>
                <a:cs typeface="Helvetica" charset="0"/>
              </a:rPr>
              <a:t>Selecting and screening for transformation</a:t>
            </a:r>
          </a:p>
        </p:txBody>
      </p:sp>
      <p:sp>
        <p:nvSpPr>
          <p:cNvPr id="41987" name="Content Placeholder 2"/>
          <p:cNvSpPr>
            <a:spLocks noGrp="1"/>
          </p:cNvSpPr>
          <p:nvPr>
            <p:ph idx="1"/>
          </p:nvPr>
        </p:nvSpPr>
        <p:spPr>
          <a:xfrm>
            <a:off x="457200" y="3408365"/>
            <a:ext cx="8229600" cy="2846387"/>
          </a:xfrm>
        </p:spPr>
        <p:txBody>
          <a:bodyPr/>
          <a:lstStyle/>
          <a:p>
            <a:pPr>
              <a:spcAft>
                <a:spcPts val="1200"/>
              </a:spcAft>
              <a:buFont typeface="Arial" charset="0"/>
              <a:buNone/>
            </a:pPr>
            <a:r>
              <a:rPr lang="en-US" altLang="zh-CN" sz="2000" dirty="0">
                <a:effectLst/>
                <a:latin typeface="Helvetica" charset="0"/>
                <a:ea typeface="ＭＳ Ｐゴシック" charset="-128"/>
                <a:cs typeface="Helvetica" charset="0"/>
              </a:rPr>
              <a:t>To select for </a:t>
            </a:r>
            <a:r>
              <a:rPr lang="en-US" altLang="zh-CN" sz="2000" i="1" dirty="0" err="1">
                <a:effectLst/>
                <a:latin typeface="Helvetica" charset="0"/>
                <a:ea typeface="ＭＳ Ｐゴシック" charset="-128"/>
                <a:cs typeface="Helvetica" charset="0"/>
              </a:rPr>
              <a:t>Trp</a:t>
            </a:r>
            <a:r>
              <a:rPr lang="en-US" altLang="zh-CN" sz="2000" i="1" baseline="30000" dirty="0">
                <a:effectLst/>
                <a:latin typeface="Helvetica" charset="0"/>
                <a:ea typeface="ＭＳ Ｐゴシック" charset="-128"/>
                <a:cs typeface="Helvetica" charset="0"/>
              </a:rPr>
              <a:t>+</a:t>
            </a:r>
            <a:r>
              <a:rPr lang="en-US" altLang="zh-CN" sz="2000" dirty="0">
                <a:effectLst/>
                <a:latin typeface="Helvetica" charset="0"/>
                <a:ea typeface="ＭＳ Ｐゴシック" charset="-128"/>
                <a:cs typeface="Helvetica" charset="0"/>
              </a:rPr>
              <a:t> </a:t>
            </a:r>
            <a:r>
              <a:rPr lang="en-US" altLang="zh-CN" sz="2000" dirty="0" err="1">
                <a:effectLst/>
                <a:latin typeface="Helvetica" charset="0"/>
                <a:ea typeface="ＭＳ Ｐゴシック" charset="-128"/>
                <a:cs typeface="Helvetica" charset="0"/>
              </a:rPr>
              <a:t>transformants</a:t>
            </a:r>
            <a:r>
              <a:rPr lang="en-US" altLang="zh-CN" sz="2000" dirty="0">
                <a:effectLst/>
                <a:latin typeface="Helvetica" charset="0"/>
                <a:ea typeface="ＭＳ Ｐゴシック" charset="-128"/>
                <a:cs typeface="Helvetica" charset="0"/>
              </a:rPr>
              <a:t>, plate on minimal </a:t>
            </a:r>
            <a:r>
              <a:rPr lang="en-US" altLang="zh-CN" sz="2000" dirty="0">
                <a:solidFill>
                  <a:srgbClr val="0000FF"/>
                </a:solidFill>
                <a:effectLst/>
                <a:latin typeface="Helvetica" charset="0"/>
                <a:ea typeface="ＭＳ Ｐゴシック" charset="-128"/>
                <a:cs typeface="Helvetica" charset="0"/>
              </a:rPr>
              <a:t>media with </a:t>
            </a:r>
            <a:r>
              <a:rPr lang="en-US" altLang="zh-CN" sz="2000" dirty="0" err="1">
                <a:solidFill>
                  <a:srgbClr val="0000FF"/>
                </a:solidFill>
                <a:effectLst/>
                <a:latin typeface="Helvetica" charset="0"/>
                <a:ea typeface="ＭＳ Ｐゴシック" charset="-128"/>
                <a:cs typeface="Helvetica" charset="0"/>
              </a:rPr>
              <a:t>histidine</a:t>
            </a:r>
            <a:r>
              <a:rPr lang="en-US" altLang="zh-CN" sz="2000" dirty="0">
                <a:solidFill>
                  <a:srgbClr val="0000FF"/>
                </a:solidFill>
                <a:effectLst/>
                <a:latin typeface="Helvetica" charset="0"/>
                <a:ea typeface="ＭＳ Ｐゴシック" charset="-128"/>
                <a:cs typeface="Helvetica" charset="0"/>
              </a:rPr>
              <a:t> and no tryptophan</a:t>
            </a:r>
          </a:p>
          <a:p>
            <a:pPr>
              <a:spcAft>
                <a:spcPts val="1200"/>
              </a:spcAft>
              <a:buFont typeface="Arial" charset="0"/>
              <a:buNone/>
            </a:pPr>
            <a:r>
              <a:rPr lang="en-US" altLang="zh-CN" sz="2000" dirty="0">
                <a:effectLst/>
                <a:latin typeface="Helvetica" charset="0"/>
                <a:ea typeface="ＭＳ Ｐゴシック" charset="-128"/>
                <a:cs typeface="Helvetica" charset="0"/>
              </a:rPr>
              <a:t>To select for </a:t>
            </a:r>
            <a:r>
              <a:rPr lang="en-US" altLang="zh-CN" sz="2000" i="1" dirty="0">
                <a:effectLst/>
                <a:latin typeface="Helvetica" charset="0"/>
                <a:ea typeface="ＭＳ Ｐゴシック" charset="-128"/>
                <a:cs typeface="Helvetica" charset="0"/>
              </a:rPr>
              <a:t>His</a:t>
            </a:r>
            <a:r>
              <a:rPr lang="en-US" altLang="zh-CN" sz="2000" i="1" baseline="30000" dirty="0">
                <a:effectLst/>
                <a:latin typeface="Helvetica" charset="0"/>
                <a:ea typeface="ＭＳ Ｐゴシック" charset="-128"/>
                <a:cs typeface="Helvetica" charset="0"/>
              </a:rPr>
              <a:t>+</a:t>
            </a:r>
            <a:r>
              <a:rPr lang="en-US" altLang="zh-CN" sz="2000" dirty="0">
                <a:effectLst/>
                <a:latin typeface="Helvetica" charset="0"/>
                <a:ea typeface="ＭＳ Ｐゴシック" charset="-128"/>
                <a:cs typeface="Helvetica" charset="0"/>
              </a:rPr>
              <a:t> </a:t>
            </a:r>
            <a:r>
              <a:rPr lang="en-US" altLang="zh-CN" sz="2000" dirty="0" err="1">
                <a:effectLst/>
                <a:latin typeface="Helvetica" charset="0"/>
                <a:ea typeface="ＭＳ Ｐゴシック" charset="-128"/>
                <a:cs typeface="Helvetica" charset="0"/>
              </a:rPr>
              <a:t>transformants</a:t>
            </a:r>
            <a:r>
              <a:rPr lang="en-US" altLang="zh-CN" sz="2000" dirty="0">
                <a:effectLst/>
                <a:latin typeface="Helvetica" charset="0"/>
                <a:ea typeface="ＭＳ Ｐゴシック" charset="-128"/>
                <a:cs typeface="Helvetica" charset="0"/>
              </a:rPr>
              <a:t>, plate on minimal </a:t>
            </a:r>
            <a:r>
              <a:rPr lang="en-US" altLang="zh-CN" sz="2000" dirty="0">
                <a:solidFill>
                  <a:srgbClr val="0000FF"/>
                </a:solidFill>
                <a:effectLst/>
                <a:latin typeface="Helvetica" charset="0"/>
                <a:ea typeface="ＭＳ Ｐゴシック" charset="-128"/>
                <a:cs typeface="Helvetica" charset="0"/>
              </a:rPr>
              <a:t>media with tryptophan and no </a:t>
            </a:r>
            <a:r>
              <a:rPr lang="en-US" altLang="zh-CN" sz="2000" dirty="0" err="1">
                <a:solidFill>
                  <a:srgbClr val="0000FF"/>
                </a:solidFill>
                <a:effectLst/>
                <a:latin typeface="Helvetica" charset="0"/>
                <a:ea typeface="ＭＳ Ｐゴシック" charset="-128"/>
                <a:cs typeface="Helvetica" charset="0"/>
              </a:rPr>
              <a:t>histidine</a:t>
            </a:r>
            <a:endParaRPr lang="en-US" altLang="zh-CN" sz="2000" dirty="0">
              <a:solidFill>
                <a:srgbClr val="0000FF"/>
              </a:solidFill>
              <a:effectLst/>
              <a:latin typeface="Helvetica" charset="0"/>
              <a:ea typeface="ＭＳ Ｐゴシック" charset="-128"/>
              <a:cs typeface="Helvetica" charset="0"/>
            </a:endParaRPr>
          </a:p>
          <a:p>
            <a:pPr>
              <a:buFont typeface="Arial" charset="0"/>
              <a:buNone/>
            </a:pPr>
            <a:r>
              <a:rPr lang="en-US" altLang="zh-CN" sz="2000" dirty="0">
                <a:effectLst/>
                <a:latin typeface="Helvetica" charset="0"/>
                <a:ea typeface="ＭＳ Ｐゴシック" charset="-128"/>
                <a:cs typeface="Helvetica" charset="0"/>
              </a:rPr>
              <a:t>To screen for </a:t>
            </a:r>
            <a:r>
              <a:rPr lang="en-US" altLang="zh-CN" sz="2000" i="1" dirty="0">
                <a:effectLst/>
                <a:latin typeface="Helvetica" charset="0"/>
                <a:ea typeface="ＭＳ Ｐゴシック" charset="-128"/>
                <a:cs typeface="Helvetica" charset="0"/>
              </a:rPr>
              <a:t>His</a:t>
            </a:r>
            <a:r>
              <a:rPr lang="en-US" altLang="zh-CN" sz="2000" i="1" baseline="30000" dirty="0">
                <a:effectLst/>
                <a:latin typeface="Helvetica" charset="0"/>
                <a:ea typeface="ＭＳ Ｐゴシック" charset="-128"/>
                <a:cs typeface="Helvetica" charset="0"/>
              </a:rPr>
              <a:t>+</a:t>
            </a:r>
            <a:r>
              <a:rPr lang="en-US" altLang="zh-CN" sz="2000" i="1" dirty="0">
                <a:effectLst/>
                <a:latin typeface="Helvetica" charset="0"/>
                <a:ea typeface="ＭＳ Ｐゴシック" charset="-128"/>
                <a:cs typeface="Helvetica" charset="0"/>
              </a:rPr>
              <a:t> </a:t>
            </a:r>
            <a:r>
              <a:rPr lang="en-US" altLang="zh-CN" sz="2000" i="1" dirty="0" err="1">
                <a:effectLst/>
                <a:latin typeface="Helvetica" charset="0"/>
                <a:ea typeface="ＭＳ Ｐゴシック" charset="-128"/>
                <a:cs typeface="Helvetica" charset="0"/>
              </a:rPr>
              <a:t>Trp</a:t>
            </a:r>
            <a:r>
              <a:rPr lang="en-US" altLang="zh-CN" sz="2000" i="1" baseline="30000" dirty="0">
                <a:effectLst/>
                <a:latin typeface="Helvetica" charset="0"/>
                <a:ea typeface="ＭＳ Ｐゴシック" charset="-128"/>
                <a:cs typeface="Helvetica" charset="0"/>
              </a:rPr>
              <a:t>+</a:t>
            </a:r>
            <a:r>
              <a:rPr lang="en-US" altLang="zh-CN" sz="2000" i="1" dirty="0">
                <a:effectLst/>
                <a:latin typeface="Helvetica" charset="0"/>
                <a:ea typeface="ＭＳ Ｐゴシック" charset="-128"/>
                <a:cs typeface="Helvetica" charset="0"/>
              </a:rPr>
              <a:t> </a:t>
            </a:r>
            <a:r>
              <a:rPr lang="en-US" altLang="zh-CN" sz="2000" dirty="0">
                <a:effectLst/>
                <a:latin typeface="Helvetica" charset="0"/>
                <a:ea typeface="ＭＳ Ｐゴシック" charset="-128"/>
                <a:cs typeface="Helvetica" charset="0"/>
              </a:rPr>
              <a:t>co-</a:t>
            </a:r>
            <a:r>
              <a:rPr lang="en-US" altLang="zh-CN" sz="2000" dirty="0" err="1">
                <a:effectLst/>
                <a:latin typeface="Helvetica" charset="0"/>
                <a:ea typeface="ＭＳ Ｐゴシック" charset="-128"/>
                <a:cs typeface="Helvetica" charset="0"/>
              </a:rPr>
              <a:t>transformants</a:t>
            </a:r>
            <a:r>
              <a:rPr lang="en-US" altLang="zh-CN" sz="2000" dirty="0">
                <a:effectLst/>
                <a:latin typeface="Helvetica" charset="0"/>
                <a:ea typeface="ＭＳ Ｐゴシック" charset="-128"/>
                <a:cs typeface="Helvetica" charset="0"/>
              </a:rPr>
              <a:t>, test </a:t>
            </a:r>
            <a:r>
              <a:rPr lang="en-US" altLang="zh-CN" sz="2000" i="1" dirty="0" err="1">
                <a:effectLst/>
                <a:latin typeface="Helvetica" charset="0"/>
                <a:ea typeface="ＭＳ Ｐゴシック" charset="-128"/>
                <a:cs typeface="Helvetica" charset="0"/>
              </a:rPr>
              <a:t>Trp</a:t>
            </a:r>
            <a:r>
              <a:rPr lang="en-US" altLang="zh-CN" sz="2000" i="1" baseline="30000" dirty="0">
                <a:effectLst/>
                <a:latin typeface="Helvetica" charset="0"/>
                <a:ea typeface="ＭＳ Ｐゴシック" charset="-128"/>
                <a:cs typeface="Helvetica" charset="0"/>
              </a:rPr>
              <a:t>+</a:t>
            </a:r>
            <a:r>
              <a:rPr lang="en-US" altLang="zh-CN" sz="2000" dirty="0">
                <a:effectLst/>
                <a:latin typeface="Helvetica" charset="0"/>
                <a:ea typeface="ＭＳ Ｐゴシック" charset="-128"/>
                <a:cs typeface="Helvetica" charset="0"/>
              </a:rPr>
              <a:t> </a:t>
            </a:r>
            <a:r>
              <a:rPr lang="en-US" altLang="zh-CN" sz="2000" dirty="0" err="1">
                <a:effectLst/>
                <a:latin typeface="Helvetica" charset="0"/>
                <a:ea typeface="ＭＳ Ｐゴシック" charset="-128"/>
                <a:cs typeface="Helvetica" charset="0"/>
              </a:rPr>
              <a:t>transformants</a:t>
            </a:r>
            <a:r>
              <a:rPr lang="en-US" altLang="zh-CN" sz="2000" dirty="0">
                <a:effectLst/>
                <a:latin typeface="Helvetica" charset="0"/>
                <a:ea typeface="ＭＳ Ｐゴシック" charset="-128"/>
                <a:cs typeface="Helvetica" charset="0"/>
              </a:rPr>
              <a:t> and </a:t>
            </a:r>
            <a:r>
              <a:rPr lang="en-US" altLang="zh-CN" sz="2000" i="1" dirty="0">
                <a:effectLst/>
                <a:latin typeface="Helvetica" charset="0"/>
                <a:ea typeface="ＭＳ Ｐゴシック" charset="-128"/>
                <a:cs typeface="Helvetica" charset="0"/>
              </a:rPr>
              <a:t>His</a:t>
            </a:r>
            <a:r>
              <a:rPr lang="en-US" altLang="zh-CN" sz="2000" i="1" baseline="30000" dirty="0">
                <a:effectLst/>
                <a:latin typeface="Helvetica" charset="0"/>
                <a:ea typeface="ＭＳ Ｐゴシック" charset="-128"/>
                <a:cs typeface="Helvetica" charset="0"/>
              </a:rPr>
              <a:t>+</a:t>
            </a:r>
            <a:r>
              <a:rPr lang="en-US" altLang="zh-CN" sz="2000" dirty="0">
                <a:effectLst/>
                <a:latin typeface="Helvetica" charset="0"/>
                <a:ea typeface="ＭＳ Ｐゴシック" charset="-128"/>
                <a:cs typeface="Helvetica" charset="0"/>
              </a:rPr>
              <a:t> </a:t>
            </a:r>
            <a:r>
              <a:rPr lang="en-US" altLang="zh-CN" sz="2000" dirty="0" err="1">
                <a:effectLst/>
                <a:latin typeface="Helvetica" charset="0"/>
                <a:ea typeface="ＭＳ Ｐゴシック" charset="-128"/>
                <a:cs typeface="Helvetica" charset="0"/>
              </a:rPr>
              <a:t>transformants</a:t>
            </a:r>
            <a:r>
              <a:rPr lang="en-US" altLang="zh-CN" sz="2000" dirty="0">
                <a:effectLst/>
                <a:latin typeface="Helvetica" charset="0"/>
                <a:ea typeface="ＭＳ Ｐゴシック" charset="-128"/>
                <a:cs typeface="Helvetica" charset="0"/>
              </a:rPr>
              <a:t> for growth on minimal media with neither tryptophan nor </a:t>
            </a:r>
            <a:r>
              <a:rPr lang="en-US" altLang="zh-CN" sz="2000" dirty="0" err="1">
                <a:effectLst/>
                <a:latin typeface="Helvetica" charset="0"/>
                <a:ea typeface="ＭＳ Ｐゴシック" charset="-128"/>
                <a:cs typeface="Helvetica" charset="0"/>
              </a:rPr>
              <a:t>histidine</a:t>
            </a:r>
            <a:r>
              <a:rPr lang="en-US" altLang="zh-CN" sz="2000" dirty="0">
                <a:effectLst/>
                <a:latin typeface="Helvetica" charset="0"/>
                <a:ea typeface="ＭＳ Ｐゴシック" charset="-128"/>
                <a:cs typeface="Helvetica" charset="0"/>
              </a:rPr>
              <a:t> </a:t>
            </a:r>
          </a:p>
        </p:txBody>
      </p:sp>
      <p:sp>
        <p:nvSpPr>
          <p:cNvPr id="41989"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05358F4-DD44-47BE-B006-3B6BF4539A72}" type="slidenum">
              <a:rPr lang="en-US" altLang="zh-CN" sz="1000">
                <a:solidFill>
                  <a:srgbClr val="898989"/>
                </a:solidFill>
                <a:latin typeface="Helvetica" charset="0"/>
              </a:rPr>
              <a:pPr eaLnBrk="1" hangingPunct="1"/>
              <a:t>33</a:t>
            </a:fld>
            <a:endParaRPr lang="en-US" altLang="zh-CN" sz="1000">
              <a:solidFill>
                <a:srgbClr val="898989"/>
              </a:solidFill>
              <a:latin typeface="Helvetica" charset="0"/>
            </a:endParaRPr>
          </a:p>
        </p:txBody>
      </p:sp>
      <p:sp>
        <p:nvSpPr>
          <p:cNvPr id="41990" name="TextBox 5"/>
          <p:cNvSpPr txBox="1">
            <a:spLocks noChangeArrowheads="1"/>
          </p:cNvSpPr>
          <p:nvPr/>
        </p:nvSpPr>
        <p:spPr bwMode="auto">
          <a:xfrm>
            <a:off x="7024688" y="2998790"/>
            <a:ext cx="108426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14.14a</a:t>
            </a:r>
          </a:p>
        </p:txBody>
      </p:sp>
      <p:pic>
        <p:nvPicPr>
          <p:cNvPr id="41991" name="Picture 6" descr="Ch14_14a.tiff"/>
          <p:cNvPicPr>
            <a:picLocks noChangeAspect="1"/>
          </p:cNvPicPr>
          <p:nvPr/>
        </p:nvPicPr>
        <p:blipFill>
          <a:blip r:embed="rId5">
            <a:extLst>
              <a:ext uri="{28A0092B-C50C-407E-A947-70E740481C1C}">
                <a14:useLocalDpi xmlns:a14="http://schemas.microsoft.com/office/drawing/2010/main" val="0"/>
              </a:ext>
            </a:extLst>
          </a:blip>
          <a:srcRect l="9038" t="22221"/>
          <a:stretch>
            <a:fillRect/>
          </a:stretch>
        </p:blipFill>
        <p:spPr bwMode="auto">
          <a:xfrm>
            <a:off x="2101850" y="1922465"/>
            <a:ext cx="4913313" cy="1423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1992" name="Rectangle 7"/>
          <p:cNvSpPr>
            <a:spLocks noChangeArrowheads="1"/>
          </p:cNvSpPr>
          <p:nvPr/>
        </p:nvSpPr>
        <p:spPr bwMode="auto">
          <a:xfrm>
            <a:off x="457200" y="1134533"/>
            <a:ext cx="8229600" cy="7080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spAutoFit/>
          </a:bodyPr>
          <a:lstStyle/>
          <a:p>
            <a:pPr>
              <a:spcAft>
                <a:spcPts val="1200"/>
              </a:spcAft>
              <a:buFont typeface="Arial" charset="0"/>
              <a:buNone/>
            </a:pPr>
            <a:r>
              <a:rPr lang="en-US" altLang="zh-CN" sz="2000" b="1" dirty="0">
                <a:latin typeface="Helvetica" charset="0"/>
                <a:cs typeface="Helvetica" charset="0"/>
              </a:rPr>
              <a:t>Selection and screening for gene transfer from </a:t>
            </a:r>
            <a:r>
              <a:rPr lang="en-US" altLang="zh-CN" sz="2000" b="1" i="1" dirty="0">
                <a:latin typeface="Helvetica" charset="0"/>
                <a:cs typeface="Helvetica" charset="0"/>
              </a:rPr>
              <a:t>His</a:t>
            </a:r>
            <a:r>
              <a:rPr lang="en-US" altLang="zh-CN" sz="2000" b="1" i="1" baseline="30000" dirty="0">
                <a:latin typeface="Helvetica" charset="0"/>
                <a:cs typeface="Helvetica" charset="0"/>
              </a:rPr>
              <a:t>+</a:t>
            </a:r>
            <a:r>
              <a:rPr lang="en-US" altLang="zh-CN" sz="2000" b="1" i="1" dirty="0">
                <a:latin typeface="Helvetica" charset="0"/>
                <a:cs typeface="Helvetica" charset="0"/>
              </a:rPr>
              <a:t> </a:t>
            </a:r>
            <a:r>
              <a:rPr lang="en-US" altLang="zh-CN" sz="2000" b="1" i="1" dirty="0" err="1">
                <a:latin typeface="Helvetica" charset="0"/>
                <a:cs typeface="Helvetica" charset="0"/>
              </a:rPr>
              <a:t>Trp</a:t>
            </a:r>
            <a:r>
              <a:rPr lang="en-US" altLang="zh-CN" sz="2000" b="1" i="1" baseline="30000" dirty="0">
                <a:latin typeface="Helvetica" charset="0"/>
                <a:cs typeface="Helvetica" charset="0"/>
              </a:rPr>
              <a:t>+</a:t>
            </a:r>
            <a:r>
              <a:rPr lang="en-US" altLang="zh-CN" sz="2000" b="1" i="1" dirty="0">
                <a:latin typeface="Helvetica" charset="0"/>
                <a:cs typeface="Helvetica" charset="0"/>
              </a:rPr>
              <a:t> </a:t>
            </a:r>
            <a:r>
              <a:rPr lang="en-US" altLang="zh-CN" sz="2000" b="1" dirty="0">
                <a:latin typeface="Helvetica" charset="0"/>
                <a:cs typeface="Helvetica" charset="0"/>
              </a:rPr>
              <a:t>donor to </a:t>
            </a:r>
            <a:r>
              <a:rPr lang="en-US" altLang="zh-CN" sz="2000" b="1" i="1" dirty="0">
                <a:latin typeface="Helvetica" charset="0"/>
                <a:cs typeface="Helvetica" charset="0"/>
              </a:rPr>
              <a:t>His</a:t>
            </a:r>
            <a:r>
              <a:rPr lang="en-US" altLang="zh-CN" sz="2000" b="1" i="1" baseline="30000" dirty="0">
                <a:latin typeface="Helvetica" charset="0"/>
                <a:cs typeface="Helvetica" charset="0"/>
              </a:rPr>
              <a:t>−</a:t>
            </a:r>
            <a:r>
              <a:rPr lang="en-US" altLang="zh-CN" sz="2000" b="1" i="1" dirty="0">
                <a:latin typeface="Helvetica" charset="0"/>
                <a:cs typeface="Helvetica" charset="0"/>
              </a:rPr>
              <a:t> </a:t>
            </a:r>
            <a:r>
              <a:rPr lang="en-US" altLang="zh-CN" sz="2000" b="1" i="1" dirty="0" err="1">
                <a:latin typeface="Helvetica" charset="0"/>
                <a:cs typeface="Helvetica" charset="0"/>
              </a:rPr>
              <a:t>Trp</a:t>
            </a:r>
            <a:r>
              <a:rPr lang="en-US" altLang="zh-CN" sz="2000" b="1" i="1" baseline="30000" dirty="0">
                <a:latin typeface="Helvetica" charset="0"/>
                <a:cs typeface="Helvetica" charset="0"/>
              </a:rPr>
              <a:t>−</a:t>
            </a:r>
            <a:r>
              <a:rPr lang="en-US" altLang="zh-CN" sz="2000" b="1" i="1" dirty="0">
                <a:latin typeface="Helvetica" charset="0"/>
                <a:cs typeface="Helvetica" charset="0"/>
              </a:rPr>
              <a:t> </a:t>
            </a:r>
            <a:r>
              <a:rPr lang="en-US" altLang="zh-CN" sz="2000" b="1" dirty="0">
                <a:latin typeface="Helvetica" charset="0"/>
                <a:cs typeface="Helvetica" charset="0"/>
              </a:rPr>
              <a:t>recipient:</a:t>
            </a:r>
          </a:p>
        </p:txBody>
      </p:sp>
      <p:sp>
        <p:nvSpPr>
          <p:cNvPr id="9" name="Content Placeholder 8"/>
          <p:cNvSpPr txBox="1">
            <a:spLocks/>
          </p:cNvSpPr>
          <p:nvPr/>
        </p:nvSpPr>
        <p:spPr bwMode="auto">
          <a:xfrm>
            <a:off x="643467" y="6295496"/>
            <a:ext cx="8991600" cy="562504"/>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ts val="600"/>
              </a:spcBef>
              <a:spcAft>
                <a:spcPts val="600"/>
              </a:spcAft>
              <a:buSzPct val="125000"/>
              <a:buFont typeface="Arial"/>
              <a:buNone/>
              <a:defRPr sz="2200" b="1" kern="1200">
                <a:solidFill>
                  <a:schemeClr val="tx1"/>
                </a:solidFill>
                <a:latin typeface="Helvetica"/>
                <a:ea typeface="ＭＳ Ｐゴシック" pitchFamily="23" charset="-128"/>
                <a:cs typeface="Helvetica"/>
              </a:defRPr>
            </a:lvl1pPr>
            <a:lvl2pPr marL="640080" indent="-228600" algn="l" defTabSz="457200" rtl="0" eaLnBrk="0" fontAlgn="base" hangingPunct="0">
              <a:spcBef>
                <a:spcPts val="600"/>
              </a:spcBef>
              <a:spcAft>
                <a:spcPts val="1200"/>
              </a:spcAft>
              <a:buSzPct val="100000"/>
              <a:buFont typeface="Helvetica Neue"/>
              <a:buChar char="•"/>
              <a:defRPr sz="2200" b="1" kern="1200">
                <a:solidFill>
                  <a:schemeClr val="tx1"/>
                </a:solidFill>
                <a:latin typeface="Helvetica"/>
                <a:ea typeface="ＭＳ Ｐゴシック" pitchFamily="23" charset="-128"/>
                <a:cs typeface="Helvetica"/>
              </a:defRPr>
            </a:lvl2pPr>
            <a:lvl3pPr marL="868680" indent="-228600" algn="l" defTabSz="457200" rtl="0" eaLnBrk="0" fontAlgn="base" hangingPunct="0">
              <a:spcBef>
                <a:spcPts val="0"/>
              </a:spcBef>
              <a:spcAft>
                <a:spcPts val="600"/>
              </a:spcAft>
              <a:buSzPct val="100000"/>
              <a:buFont typeface="Wingdings" charset="2"/>
              <a:buChar char="§"/>
              <a:defRPr sz="2000" b="1" kern="1200">
                <a:solidFill>
                  <a:schemeClr val="tx1"/>
                </a:solidFill>
                <a:latin typeface="Helvetica"/>
                <a:ea typeface="ＭＳ Ｐゴシック" pitchFamily="23" charset="-128"/>
                <a:cs typeface="Helvetica"/>
              </a:defRPr>
            </a:lvl3pPr>
            <a:lvl4pPr marL="1600200" indent="-228600" algn="l" defTabSz="457200" rtl="0" eaLnBrk="0" fontAlgn="base" hangingPunct="0">
              <a:spcBef>
                <a:spcPct val="20000"/>
              </a:spcBef>
              <a:spcAft>
                <a:spcPct val="0"/>
              </a:spcAft>
              <a:buFont typeface="Arial" charset="0"/>
              <a:buChar char="–"/>
              <a:defRPr sz="2000" b="1" kern="1200">
                <a:solidFill>
                  <a:schemeClr val="tx1"/>
                </a:solidFill>
                <a:latin typeface="Helvetica"/>
                <a:ea typeface="ＭＳ Ｐゴシック" pitchFamily="23" charset="-128"/>
                <a:cs typeface="Helvetica"/>
              </a:defRPr>
            </a:lvl4pPr>
            <a:lvl5pPr marL="2057400" indent="-228600" algn="l" defTabSz="457200" rtl="0" eaLnBrk="0" fontAlgn="base" hangingPunct="0">
              <a:spcBef>
                <a:spcPct val="20000"/>
              </a:spcBef>
              <a:spcAft>
                <a:spcPct val="0"/>
              </a:spcAft>
              <a:buFont typeface="Arial" charset="0"/>
              <a:buChar char="»"/>
              <a:defRPr sz="2000" b="1" kern="1200">
                <a:solidFill>
                  <a:schemeClr val="tx1"/>
                </a:solidFill>
                <a:latin typeface="Helvetica"/>
                <a:ea typeface="ＭＳ Ｐゴシック" pitchFamily="23"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altLang="zh-CN" sz="2000" i="1" dirty="0">
                <a:latin typeface="Helvetica" charset="0"/>
                <a:ea typeface="ＭＳ Ｐゴシック" charset="-128"/>
                <a:cs typeface="Helvetica" charset="0"/>
              </a:rPr>
              <a:t>His</a:t>
            </a:r>
            <a:r>
              <a:rPr lang="en-US" altLang="zh-CN" sz="2000" i="1" baseline="30000" dirty="0">
                <a:latin typeface="Helvetica" charset="0"/>
                <a:ea typeface="ＭＳ Ｐゴシック" charset="-128"/>
                <a:cs typeface="Helvetica" charset="0"/>
              </a:rPr>
              <a:t>:</a:t>
            </a:r>
            <a:r>
              <a:rPr lang="en-US" altLang="zh-CN" sz="2000" i="1" dirty="0">
                <a:latin typeface="Helvetica" charset="0"/>
                <a:ea typeface="ＭＳ Ｐゴシック" charset="-128"/>
                <a:cs typeface="Helvetica" charset="0"/>
              </a:rPr>
              <a:t> </a:t>
            </a:r>
            <a:r>
              <a:rPr lang="en-US" altLang="zh-CN" sz="2000" dirty="0" err="1"/>
              <a:t>Histidine</a:t>
            </a:r>
            <a:r>
              <a:rPr lang="en-US" altLang="zh-CN" sz="2000" dirty="0"/>
              <a:t>,  </a:t>
            </a:r>
            <a:r>
              <a:rPr lang="en-US" altLang="zh-CN" sz="2000" i="1" dirty="0" err="1">
                <a:latin typeface="Helvetica" charset="0"/>
                <a:ea typeface="ＭＳ Ｐゴシック" charset="-128"/>
                <a:cs typeface="Helvetica" charset="0"/>
              </a:rPr>
              <a:t>Trp</a:t>
            </a:r>
            <a:r>
              <a:rPr lang="en-US" altLang="zh-CN" sz="2000" i="1" baseline="30000" dirty="0">
                <a:latin typeface="Helvetica" charset="0"/>
                <a:ea typeface="ＭＳ Ｐゴシック" charset="-128"/>
                <a:cs typeface="Helvetica" charset="0"/>
              </a:rPr>
              <a:t>:</a:t>
            </a:r>
            <a:r>
              <a:rPr lang="en-US" altLang="zh-CN" sz="2000" i="1" dirty="0">
                <a:latin typeface="Helvetica" charset="0"/>
                <a:ea typeface="ＭＳ Ｐゴシック" charset="-128"/>
                <a:cs typeface="Helvetica" charset="0"/>
              </a:rPr>
              <a:t> </a:t>
            </a:r>
            <a:r>
              <a:rPr lang="en-US" altLang="zh-CN" sz="2000" dirty="0">
                <a:latin typeface="Helvetica" charset="0"/>
                <a:ea typeface="ＭＳ Ｐゴシック" charset="-128"/>
                <a:cs typeface="Helvetica" charset="0"/>
              </a:rPr>
              <a:t>t</a:t>
            </a:r>
            <a:r>
              <a:rPr lang="en-US" altLang="zh-CN" sz="2000" dirty="0"/>
              <a:t>ryptophan</a:t>
            </a:r>
            <a:endParaRPr lang="zh-CN" altLang="en-US" sz="2000" dirty="0"/>
          </a:p>
        </p:txBody>
      </p:sp>
      <p:pic>
        <p:nvPicPr>
          <p:cNvPr id="5" name="音频 4">
            <a:hlinkClick r:id="" action="ppaction://media"/>
            <a:extLst>
              <a:ext uri="{FF2B5EF4-FFF2-40B4-BE49-F238E27FC236}">
                <a16:creationId xmlns:a16="http://schemas.microsoft.com/office/drawing/2014/main" id="{372D40F2-ECED-3E45-B572-83381D26CF3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857296886"/>
      </p:ext>
    </p:extLst>
  </p:cSld>
  <p:clrMapOvr>
    <a:masterClrMapping/>
  </p:clrMapOvr>
  <mc:AlternateContent xmlns:mc="http://schemas.openxmlformats.org/markup-compatibility/2006" xmlns:p14="http://schemas.microsoft.com/office/powerpoint/2010/main">
    <mc:Choice Requires="p14">
      <p:transition spd="slow" p14:dur="2000" advTm="35022"/>
    </mc:Choice>
    <mc:Fallback xmlns="">
      <p:transition spd="slow" advTm="35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029"/>
            <a:ext cx="9144000" cy="1101196"/>
          </a:xfrm>
        </p:spPr>
        <p:txBody>
          <a:bodyPr>
            <a:normAutofit/>
          </a:bodyPr>
          <a:lstStyle/>
          <a:p>
            <a:pPr eaLnBrk="1" hangingPunct="1">
              <a:lnSpc>
                <a:spcPct val="90000"/>
              </a:lnSpc>
            </a:pPr>
            <a:r>
              <a:rPr lang="en-US" altLang="zh-CN" dirty="0">
                <a:effectLst/>
                <a:latin typeface="Arial"/>
                <a:ea typeface="华文新魏" charset="0"/>
                <a:cs typeface="Arial"/>
              </a:rPr>
              <a:t>The efficiency of transformation is affected by bacterial status: competence</a:t>
            </a:r>
          </a:p>
        </p:txBody>
      </p:sp>
      <p:sp>
        <p:nvSpPr>
          <p:cNvPr id="41989"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05358F4-DD44-47BE-B006-3B6BF4539A72}" type="slidenum">
              <a:rPr lang="en-US" altLang="zh-CN" sz="1000">
                <a:solidFill>
                  <a:srgbClr val="898989"/>
                </a:solidFill>
                <a:latin typeface="Helvetica" charset="0"/>
              </a:rPr>
              <a:pPr eaLnBrk="1" hangingPunct="1"/>
              <a:t>34</a:t>
            </a:fld>
            <a:endParaRPr lang="en-US" altLang="zh-CN" sz="1000">
              <a:solidFill>
                <a:srgbClr val="898989"/>
              </a:solidFill>
              <a:latin typeface="Helvetica" charset="0"/>
            </a:endParaRPr>
          </a:p>
        </p:txBody>
      </p:sp>
      <p:sp>
        <p:nvSpPr>
          <p:cNvPr id="3" name="Rectangle 2"/>
          <p:cNvSpPr/>
          <p:nvPr/>
        </p:nvSpPr>
        <p:spPr>
          <a:xfrm>
            <a:off x="105833" y="1172998"/>
            <a:ext cx="8879417" cy="1852815"/>
          </a:xfrm>
          <a:prstGeom prst="rect">
            <a:avLst/>
          </a:prstGeom>
        </p:spPr>
        <p:txBody>
          <a:bodyPr wrap="square">
            <a:spAutoFit/>
          </a:bodyPr>
          <a:lstStyle/>
          <a:p>
            <a:pPr algn="just" eaLnBrk="1" hangingPunct="1">
              <a:lnSpc>
                <a:spcPct val="120000"/>
              </a:lnSpc>
            </a:pPr>
            <a:r>
              <a:rPr lang="en-US" altLang="zh-CN" b="1" dirty="0">
                <a:ea typeface="楷体" charset="0"/>
                <a:cs typeface="Times New Roman" charset="0"/>
              </a:rPr>
              <a:t>Competence: </a:t>
            </a:r>
            <a:r>
              <a:rPr lang="en-US" altLang="zh-CN" dirty="0">
                <a:ea typeface="楷体" charset="0"/>
                <a:cs typeface="Times New Roman" charset="0"/>
              </a:rPr>
              <a:t>the growth stage that the bacteria is able to take up DNA from the media. </a:t>
            </a:r>
          </a:p>
          <a:p>
            <a:pPr algn="just" eaLnBrk="1" hangingPunct="1">
              <a:lnSpc>
                <a:spcPct val="120000"/>
              </a:lnSpc>
            </a:pPr>
            <a:r>
              <a:rPr lang="en-US" altLang="zh-CN" b="1" dirty="0">
                <a:solidFill>
                  <a:srgbClr val="0000FF"/>
                </a:solidFill>
                <a:ea typeface="楷体" charset="0"/>
                <a:cs typeface="Times New Roman" charset="0"/>
              </a:rPr>
              <a:t>Competent cell: </a:t>
            </a:r>
            <a:r>
              <a:rPr lang="en-US" altLang="zh-CN" dirty="0">
                <a:solidFill>
                  <a:srgbClr val="0000FF"/>
                </a:solidFill>
                <a:ea typeface="楷体" charset="0"/>
                <a:cs typeface="Times New Roman" charset="0"/>
              </a:rPr>
              <a:t>The bacterial cells that are in the competence stage. </a:t>
            </a:r>
            <a:endParaRPr lang="zh-CN" altLang="en-US" b="1" dirty="0">
              <a:solidFill>
                <a:srgbClr val="0000FF"/>
              </a:solidFill>
              <a:ea typeface="楷体" charset="0"/>
              <a:cs typeface="Times New Roman" charset="0"/>
            </a:endParaRPr>
          </a:p>
        </p:txBody>
      </p:sp>
      <p:pic>
        <p:nvPicPr>
          <p:cNvPr id="6" name="Picture 5" descr="F17_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95750" y="2662820"/>
            <a:ext cx="3981587" cy="396340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Rectangle 6"/>
          <p:cNvSpPr/>
          <p:nvPr/>
        </p:nvSpPr>
        <p:spPr>
          <a:xfrm>
            <a:off x="105833" y="3516752"/>
            <a:ext cx="4572000" cy="1200328"/>
          </a:xfrm>
          <a:prstGeom prst="rect">
            <a:avLst/>
          </a:prstGeom>
        </p:spPr>
        <p:txBody>
          <a:bodyPr>
            <a:spAutoFit/>
          </a:bodyPr>
          <a:lstStyle/>
          <a:p>
            <a:r>
              <a:rPr lang="en-US" b="1" dirty="0"/>
              <a:t>Competence factor</a:t>
            </a:r>
            <a:r>
              <a:rPr lang="en-US" dirty="0"/>
              <a:t>: Enzyme or proteins that promote transformation efficiency. </a:t>
            </a:r>
          </a:p>
        </p:txBody>
      </p:sp>
      <p:pic>
        <p:nvPicPr>
          <p:cNvPr id="8" name="音频 7">
            <a:hlinkClick r:id="" action="ppaction://media"/>
            <a:extLst>
              <a:ext uri="{FF2B5EF4-FFF2-40B4-BE49-F238E27FC236}">
                <a16:creationId xmlns:a16="http://schemas.microsoft.com/office/drawing/2014/main" id="{B85BFD42-88EA-2242-A361-7927D25FF32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864653223"/>
      </p:ext>
    </p:extLst>
  </p:cSld>
  <p:clrMapOvr>
    <a:masterClrMapping/>
  </p:clrMapOvr>
  <mc:AlternateContent xmlns:mc="http://schemas.openxmlformats.org/markup-compatibility/2006" xmlns:p14="http://schemas.microsoft.com/office/powerpoint/2010/main">
    <mc:Choice Requires="p14">
      <p:transition spd="slow" p14:dur="2000" advTm="29909"/>
    </mc:Choice>
    <mc:Fallback xmlns="">
      <p:transition spd="slow" advTm="299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
                </p:tgtEl>
              </p:cMediaNode>
            </p:audi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64029"/>
            <a:ext cx="9144000" cy="1101196"/>
          </a:xfrm>
        </p:spPr>
        <p:txBody>
          <a:bodyPr>
            <a:normAutofit/>
          </a:bodyPr>
          <a:lstStyle/>
          <a:p>
            <a:pPr eaLnBrk="1" hangingPunct="1">
              <a:lnSpc>
                <a:spcPct val="90000"/>
              </a:lnSpc>
            </a:pPr>
            <a:r>
              <a:rPr lang="en-US" altLang="zh-CN" dirty="0">
                <a:effectLst/>
                <a:ea typeface="楷体" charset="0"/>
                <a:cs typeface="Times New Roman" charset="0"/>
              </a:rPr>
              <a:t>Co-transformation</a:t>
            </a:r>
            <a:endParaRPr lang="en-US" altLang="zh-CN" dirty="0">
              <a:effectLst/>
              <a:latin typeface="华文新魏" charset="0"/>
              <a:ea typeface="华文新魏" charset="0"/>
              <a:cs typeface="华文新魏" charset="0"/>
            </a:endParaRPr>
          </a:p>
        </p:txBody>
      </p:sp>
      <p:sp>
        <p:nvSpPr>
          <p:cNvPr id="41989"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05358F4-DD44-47BE-B006-3B6BF4539A72}" type="slidenum">
              <a:rPr lang="en-US" altLang="zh-CN" sz="1000">
                <a:solidFill>
                  <a:srgbClr val="898989"/>
                </a:solidFill>
                <a:latin typeface="Helvetica" charset="0"/>
              </a:rPr>
              <a:pPr eaLnBrk="1" hangingPunct="1"/>
              <a:t>35</a:t>
            </a:fld>
            <a:endParaRPr lang="en-US" altLang="zh-CN" sz="1000">
              <a:solidFill>
                <a:srgbClr val="898989"/>
              </a:solidFill>
              <a:latin typeface="Helvetica" charset="0"/>
            </a:endParaRPr>
          </a:p>
        </p:txBody>
      </p:sp>
      <p:sp>
        <p:nvSpPr>
          <p:cNvPr id="4" name="Rectangle 3"/>
          <p:cNvSpPr/>
          <p:nvPr/>
        </p:nvSpPr>
        <p:spPr>
          <a:xfrm>
            <a:off x="230717" y="1217935"/>
            <a:ext cx="8339666" cy="5398400"/>
          </a:xfrm>
          <a:prstGeom prst="rect">
            <a:avLst/>
          </a:prstGeom>
        </p:spPr>
        <p:txBody>
          <a:bodyPr wrap="square">
            <a:spAutoFit/>
          </a:bodyPr>
          <a:lstStyle/>
          <a:p>
            <a:pPr eaLnBrk="1" hangingPunct="1">
              <a:lnSpc>
                <a:spcPct val="120000"/>
              </a:lnSpc>
            </a:pPr>
            <a:r>
              <a:rPr lang="en-US" altLang="zh-CN" dirty="0">
                <a:latin typeface="Arial"/>
                <a:ea typeface="楷体" charset="0"/>
                <a:cs typeface="Arial"/>
              </a:rPr>
              <a:t>1.  The </a:t>
            </a:r>
            <a:r>
              <a:rPr lang="en-US" altLang="zh-CN" dirty="0">
                <a:solidFill>
                  <a:srgbClr val="0000FF"/>
                </a:solidFill>
                <a:latin typeface="Arial"/>
                <a:ea typeface="楷体" charset="0"/>
                <a:cs typeface="Arial"/>
              </a:rPr>
              <a:t>up limit </a:t>
            </a:r>
            <a:r>
              <a:rPr lang="en-US" altLang="zh-CN" dirty="0">
                <a:latin typeface="Arial"/>
                <a:ea typeface="楷体" charset="0"/>
                <a:cs typeface="Arial"/>
              </a:rPr>
              <a:t>of the DNA fragment that can be efficiently transformed is </a:t>
            </a:r>
            <a:r>
              <a:rPr lang="en-US" altLang="zh-CN" dirty="0">
                <a:solidFill>
                  <a:srgbClr val="0000FF"/>
                </a:solidFill>
                <a:latin typeface="Arial"/>
                <a:ea typeface="楷体" charset="0"/>
                <a:cs typeface="Arial"/>
              </a:rPr>
              <a:t>10 kb</a:t>
            </a:r>
            <a:r>
              <a:rPr lang="zh-CN" altLang="en-US" dirty="0">
                <a:solidFill>
                  <a:srgbClr val="0000FF"/>
                </a:solidFill>
                <a:latin typeface="Arial"/>
                <a:ea typeface="楷体" charset="0"/>
                <a:cs typeface="Arial"/>
              </a:rPr>
              <a:t>～</a:t>
            </a:r>
            <a:r>
              <a:rPr lang="en-US" altLang="zh-CN" dirty="0">
                <a:solidFill>
                  <a:srgbClr val="0000FF"/>
                </a:solidFill>
                <a:latin typeface="Arial"/>
                <a:ea typeface="楷体" charset="0"/>
                <a:cs typeface="Arial"/>
              </a:rPr>
              <a:t>20 kb</a:t>
            </a:r>
            <a:r>
              <a:rPr lang="en-US" altLang="zh-CN" dirty="0">
                <a:latin typeface="Arial"/>
                <a:ea typeface="楷体" charset="0"/>
                <a:cs typeface="Arial"/>
              </a:rPr>
              <a:t>, accounting for 1/200 of E. coli genome</a:t>
            </a:r>
          </a:p>
          <a:p>
            <a:pPr eaLnBrk="1" hangingPunct="1">
              <a:lnSpc>
                <a:spcPct val="120000"/>
              </a:lnSpc>
            </a:pPr>
            <a:endParaRPr lang="en-US" altLang="zh-CN" dirty="0">
              <a:latin typeface="Arial"/>
              <a:ea typeface="楷体" charset="0"/>
              <a:cs typeface="Arial"/>
            </a:endParaRPr>
          </a:p>
          <a:p>
            <a:pPr eaLnBrk="1" hangingPunct="1">
              <a:lnSpc>
                <a:spcPct val="120000"/>
              </a:lnSpc>
            </a:pPr>
            <a:r>
              <a:rPr lang="en-US" altLang="zh-CN" dirty="0">
                <a:latin typeface="Arial"/>
                <a:ea typeface="楷体" charset="0"/>
                <a:cs typeface="Arial"/>
              </a:rPr>
              <a:t>2.  </a:t>
            </a:r>
            <a:r>
              <a:rPr lang="en-US" altLang="zh-CN" dirty="0" err="1">
                <a:latin typeface="Arial"/>
                <a:ea typeface="楷体" charset="0"/>
                <a:cs typeface="Arial"/>
              </a:rPr>
              <a:t>Cotransformation</a:t>
            </a:r>
            <a:r>
              <a:rPr lang="en-US" altLang="zh-CN" dirty="0">
                <a:latin typeface="Arial"/>
                <a:ea typeface="楷体" charset="0"/>
                <a:cs typeface="Arial"/>
              </a:rPr>
              <a:t>:</a:t>
            </a:r>
            <a:r>
              <a:rPr lang="zh-CN" altLang="en-US" dirty="0">
                <a:latin typeface="Arial"/>
                <a:ea typeface="楷体" charset="0"/>
                <a:cs typeface="Arial"/>
              </a:rPr>
              <a:t> </a:t>
            </a:r>
            <a:r>
              <a:rPr lang="en-US" altLang="zh-CN" dirty="0">
                <a:latin typeface="Arial"/>
                <a:ea typeface="楷体" charset="0"/>
                <a:cs typeface="Arial"/>
              </a:rPr>
              <a:t>Genes that are located close to each other in a bacterial species can be </a:t>
            </a:r>
            <a:r>
              <a:rPr lang="en-US" altLang="zh-CN" dirty="0">
                <a:solidFill>
                  <a:srgbClr val="0000FF"/>
                </a:solidFill>
                <a:latin typeface="Arial"/>
                <a:ea typeface="楷体" charset="0"/>
                <a:cs typeface="Arial"/>
              </a:rPr>
              <a:t>simultaneously</a:t>
            </a:r>
            <a:r>
              <a:rPr lang="en-US" altLang="zh-CN" dirty="0">
                <a:latin typeface="Arial"/>
                <a:ea typeface="楷体" charset="0"/>
                <a:cs typeface="Arial"/>
              </a:rPr>
              <a:t> transformed into other bacterial cells.</a:t>
            </a:r>
          </a:p>
          <a:p>
            <a:pPr eaLnBrk="1" hangingPunct="1">
              <a:lnSpc>
                <a:spcPct val="120000"/>
              </a:lnSpc>
            </a:pPr>
            <a:endParaRPr lang="en-US" altLang="zh-CN" dirty="0">
              <a:latin typeface="Arial"/>
              <a:ea typeface="楷体" charset="0"/>
              <a:cs typeface="Arial"/>
            </a:endParaRPr>
          </a:p>
          <a:p>
            <a:pPr eaLnBrk="1" hangingPunct="1">
              <a:lnSpc>
                <a:spcPct val="120000"/>
              </a:lnSpc>
            </a:pPr>
            <a:r>
              <a:rPr lang="en-US" altLang="zh-CN" dirty="0">
                <a:latin typeface="Arial"/>
                <a:ea typeface="楷体" charset="0"/>
                <a:cs typeface="Arial"/>
              </a:rPr>
              <a:t>3.  Genes that are distant from each other have a lower possibility to be transformed into other species at the same time. </a:t>
            </a:r>
            <a:endParaRPr lang="zh-CN" altLang="en-US" dirty="0">
              <a:latin typeface="Arial"/>
              <a:ea typeface="楷体" charset="0"/>
              <a:cs typeface="Arial"/>
            </a:endParaRPr>
          </a:p>
          <a:p>
            <a:pPr eaLnBrk="1" hangingPunct="1">
              <a:lnSpc>
                <a:spcPct val="120000"/>
              </a:lnSpc>
            </a:pPr>
            <a:endParaRPr lang="zh-CN" altLang="en-US" dirty="0">
              <a:latin typeface="Arial"/>
              <a:ea typeface="楷体" charset="0"/>
              <a:cs typeface="Arial"/>
            </a:endParaRPr>
          </a:p>
        </p:txBody>
      </p:sp>
      <p:pic>
        <p:nvPicPr>
          <p:cNvPr id="5" name="音频 4">
            <a:hlinkClick r:id="" action="ppaction://media"/>
            <a:extLst>
              <a:ext uri="{FF2B5EF4-FFF2-40B4-BE49-F238E27FC236}">
                <a16:creationId xmlns:a16="http://schemas.microsoft.com/office/drawing/2014/main" id="{3A7E9A23-1FFE-4040-AE92-D71D0DA85740}"/>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636214360"/>
      </p:ext>
    </p:extLst>
  </p:cSld>
  <p:clrMapOvr>
    <a:masterClrMapping/>
  </p:clrMapOvr>
  <mc:AlternateContent xmlns:mc="http://schemas.openxmlformats.org/markup-compatibility/2006" xmlns:p14="http://schemas.microsoft.com/office/powerpoint/2010/main">
    <mc:Choice Requires="p14">
      <p:transition spd="slow" p14:dur="2000" advTm="34662"/>
    </mc:Choice>
    <mc:Fallback xmlns="">
      <p:transition spd="slow" advTm="346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normAutofit/>
          </a:bodyPr>
          <a:lstStyle/>
          <a:p>
            <a:pPr eaLnBrk="1" hangingPunct="1"/>
            <a:r>
              <a:rPr lang="en-US" altLang="zh-CN" dirty="0">
                <a:solidFill>
                  <a:srgbClr val="000000"/>
                </a:solidFill>
                <a:effectLst/>
                <a:latin typeface="Arial"/>
                <a:ea typeface="华文新魏" charset="0"/>
                <a:cs typeface="Arial"/>
              </a:rPr>
              <a:t>Conjugation (</a:t>
            </a:r>
            <a:r>
              <a:rPr lang="zh-CN" altLang="en-US" dirty="0">
                <a:solidFill>
                  <a:srgbClr val="000000"/>
                </a:solidFill>
                <a:effectLst/>
                <a:latin typeface="Arial"/>
                <a:ea typeface="华文新魏" charset="0"/>
                <a:cs typeface="Arial"/>
              </a:rPr>
              <a:t>结合</a:t>
            </a:r>
            <a:r>
              <a:rPr lang="en-US" altLang="zh-CN" dirty="0">
                <a:solidFill>
                  <a:srgbClr val="000000"/>
                </a:solidFill>
                <a:effectLst/>
                <a:latin typeface="Arial"/>
                <a:ea typeface="华文新魏" charset="0"/>
                <a:cs typeface="Arial"/>
              </a:rPr>
              <a:t>) demonstrated by F </a:t>
            </a:r>
            <a:r>
              <a:rPr lang="en-US" altLang="zh-CN" dirty="0" err="1">
                <a:solidFill>
                  <a:srgbClr val="000000"/>
                </a:solidFill>
                <a:effectLst/>
                <a:latin typeface="Arial"/>
                <a:ea typeface="华文新魏" charset="0"/>
                <a:cs typeface="Arial"/>
              </a:rPr>
              <a:t>facor</a:t>
            </a:r>
            <a:r>
              <a:rPr lang="en-US" altLang="zh-CN" dirty="0">
                <a:solidFill>
                  <a:srgbClr val="000000"/>
                </a:solidFill>
                <a:effectLst/>
                <a:latin typeface="Arial"/>
                <a:ea typeface="华文新魏" charset="0"/>
                <a:cs typeface="Arial"/>
              </a:rPr>
              <a:t> in </a:t>
            </a:r>
            <a:r>
              <a:rPr lang="en-US" altLang="zh-CN" i="1" dirty="0">
                <a:solidFill>
                  <a:srgbClr val="000000"/>
                </a:solidFill>
                <a:effectLst/>
                <a:latin typeface="Arial"/>
                <a:ea typeface="华文新魏" charset="0"/>
                <a:cs typeface="Arial"/>
              </a:rPr>
              <a:t>E. coli </a:t>
            </a:r>
            <a:endParaRPr lang="en-US" dirty="0">
              <a:solidFill>
                <a:srgbClr val="000000"/>
              </a:solidFill>
              <a:effectLst/>
              <a:latin typeface="Arial"/>
              <a:cs typeface="Arial"/>
            </a:endParaRPr>
          </a:p>
        </p:txBody>
      </p:sp>
      <p:sp>
        <p:nvSpPr>
          <p:cNvPr id="4" name="Slide Number Placeholder 3"/>
          <p:cNvSpPr>
            <a:spLocks noGrp="1"/>
          </p:cNvSpPr>
          <p:nvPr>
            <p:ph type="sldNum" sz="quarter" idx="11"/>
          </p:nvPr>
        </p:nvSpPr>
        <p:spPr/>
        <p:txBody>
          <a:bodyPr/>
          <a:lstStyle/>
          <a:p>
            <a:fld id="{DE4EC3FD-8A9C-4596-B930-74CD5927A9C9}" type="slidenum">
              <a:rPr lang="en-US" altLang="zh-CN" smtClean="0"/>
              <a:pPr/>
              <a:t>36</a:t>
            </a:fld>
            <a:endParaRPr lang="en-US" altLang="zh-CN"/>
          </a:p>
        </p:txBody>
      </p:sp>
      <p:pic>
        <p:nvPicPr>
          <p:cNvPr id="5"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94480" y="1269470"/>
            <a:ext cx="5109103" cy="525528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6" name="音频 5">
            <a:hlinkClick r:id="" action="ppaction://media"/>
            <a:extLst>
              <a:ext uri="{FF2B5EF4-FFF2-40B4-BE49-F238E27FC236}">
                <a16:creationId xmlns:a16="http://schemas.microsoft.com/office/drawing/2014/main" id="{672690F0-F5D9-D94E-904D-E4B1981B5E9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1138799"/>
      </p:ext>
    </p:extLst>
  </p:cSld>
  <p:clrMapOvr>
    <a:masterClrMapping/>
  </p:clrMapOvr>
  <mc:AlternateContent xmlns:mc="http://schemas.openxmlformats.org/markup-compatibility/2006" xmlns:p14="http://schemas.microsoft.com/office/powerpoint/2010/main">
    <mc:Choice Requires="p14">
      <p:transition spd="slow" p14:dur="2000" advTm="9195"/>
    </mc:Choice>
    <mc:Fallback xmlns="">
      <p:transition spd="slow" advTm="91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
            <a:ext cx="9144000" cy="815975"/>
          </a:xfrm>
        </p:spPr>
        <p:txBody>
          <a:bodyPr/>
          <a:lstStyle/>
          <a:p>
            <a:r>
              <a:rPr lang="en-US" dirty="0">
                <a:effectLst/>
              </a:rPr>
              <a:t>The Nobel Prize in Physiology or Medicine 1958</a:t>
            </a:r>
            <a:endParaRPr lang="en-US" altLang="zh-CN" dirty="0">
              <a:effectLst/>
              <a:latin typeface="Helvetica" charset="0"/>
              <a:ea typeface="ＭＳ Ｐゴシック" charset="-128"/>
              <a:cs typeface="Helvetica" charset="0"/>
            </a:endParaRPr>
          </a:p>
        </p:txBody>
      </p:sp>
      <p:sp>
        <p:nvSpPr>
          <p:cNvPr id="6" name="Rectangle 5"/>
          <p:cNvSpPr/>
          <p:nvPr/>
        </p:nvSpPr>
        <p:spPr>
          <a:xfrm>
            <a:off x="6115050" y="3999747"/>
            <a:ext cx="2309283" cy="707886"/>
          </a:xfrm>
          <a:prstGeom prst="rect">
            <a:avLst/>
          </a:prstGeom>
        </p:spPr>
        <p:txBody>
          <a:bodyPr wrap="square">
            <a:spAutoFit/>
          </a:bodyPr>
          <a:lstStyle/>
          <a:p>
            <a:r>
              <a:rPr lang="en-US" sz="2000" dirty="0"/>
              <a:t>Joshua Lederberg</a:t>
            </a:r>
          </a:p>
          <a:p>
            <a:r>
              <a:rPr lang="en-US" sz="2000" dirty="0"/>
              <a:t>Prize share: 1/2</a:t>
            </a:r>
          </a:p>
        </p:txBody>
      </p:sp>
      <p:pic>
        <p:nvPicPr>
          <p:cNvPr id="7" name="Picture 6"/>
          <p:cNvPicPr>
            <a:picLocks noChangeAspect="1"/>
          </p:cNvPicPr>
          <p:nvPr/>
        </p:nvPicPr>
        <p:blipFill>
          <a:blip r:embed="rId5"/>
          <a:stretch>
            <a:fillRect/>
          </a:stretch>
        </p:blipFill>
        <p:spPr>
          <a:xfrm>
            <a:off x="738717" y="986367"/>
            <a:ext cx="2057400" cy="2882900"/>
          </a:xfrm>
          <a:prstGeom prst="rect">
            <a:avLst/>
          </a:prstGeom>
        </p:spPr>
      </p:pic>
      <p:pic>
        <p:nvPicPr>
          <p:cNvPr id="8" name="Picture 7"/>
          <p:cNvPicPr>
            <a:picLocks noChangeAspect="1"/>
          </p:cNvPicPr>
          <p:nvPr/>
        </p:nvPicPr>
        <p:blipFill>
          <a:blip r:embed="rId6"/>
          <a:stretch>
            <a:fillRect/>
          </a:stretch>
        </p:blipFill>
        <p:spPr>
          <a:xfrm>
            <a:off x="3479800" y="986367"/>
            <a:ext cx="2057400" cy="2882900"/>
          </a:xfrm>
          <a:prstGeom prst="rect">
            <a:avLst/>
          </a:prstGeom>
        </p:spPr>
      </p:pic>
      <p:pic>
        <p:nvPicPr>
          <p:cNvPr id="9" name="Picture 8"/>
          <p:cNvPicPr>
            <a:picLocks noChangeAspect="1"/>
          </p:cNvPicPr>
          <p:nvPr/>
        </p:nvPicPr>
        <p:blipFill>
          <a:blip r:embed="rId7"/>
          <a:stretch>
            <a:fillRect/>
          </a:stretch>
        </p:blipFill>
        <p:spPr>
          <a:xfrm>
            <a:off x="6210300" y="986367"/>
            <a:ext cx="2057400" cy="2882900"/>
          </a:xfrm>
          <a:prstGeom prst="rect">
            <a:avLst/>
          </a:prstGeom>
        </p:spPr>
      </p:pic>
      <p:sp>
        <p:nvSpPr>
          <p:cNvPr id="10" name="Rectangle 9"/>
          <p:cNvSpPr/>
          <p:nvPr/>
        </p:nvSpPr>
        <p:spPr>
          <a:xfrm>
            <a:off x="495300" y="3999747"/>
            <a:ext cx="2711450" cy="707886"/>
          </a:xfrm>
          <a:prstGeom prst="rect">
            <a:avLst/>
          </a:prstGeom>
        </p:spPr>
        <p:txBody>
          <a:bodyPr wrap="square">
            <a:spAutoFit/>
          </a:bodyPr>
          <a:lstStyle/>
          <a:p>
            <a:r>
              <a:rPr lang="en-US" sz="2000" dirty="0"/>
              <a:t>George Wells Beadle</a:t>
            </a:r>
          </a:p>
          <a:p>
            <a:r>
              <a:rPr lang="en-US" sz="2000" dirty="0"/>
              <a:t>Prize share: 1/4</a:t>
            </a:r>
          </a:p>
        </p:txBody>
      </p:sp>
      <p:sp>
        <p:nvSpPr>
          <p:cNvPr id="11" name="Rectangle 10"/>
          <p:cNvSpPr/>
          <p:nvPr/>
        </p:nvSpPr>
        <p:spPr>
          <a:xfrm>
            <a:off x="3206750" y="3999747"/>
            <a:ext cx="3003550" cy="707886"/>
          </a:xfrm>
          <a:prstGeom prst="rect">
            <a:avLst/>
          </a:prstGeom>
        </p:spPr>
        <p:txBody>
          <a:bodyPr wrap="square">
            <a:spAutoFit/>
          </a:bodyPr>
          <a:lstStyle/>
          <a:p>
            <a:r>
              <a:rPr lang="en-US" sz="2000" dirty="0"/>
              <a:t>Edward </a:t>
            </a:r>
            <a:r>
              <a:rPr lang="en-US" sz="2000" dirty="0" err="1"/>
              <a:t>Lawrie</a:t>
            </a:r>
            <a:r>
              <a:rPr lang="en-US" sz="2000" dirty="0"/>
              <a:t> Tatum</a:t>
            </a:r>
          </a:p>
          <a:p>
            <a:r>
              <a:rPr lang="en-US" sz="2000" dirty="0"/>
              <a:t>Prize share: 1/4</a:t>
            </a:r>
          </a:p>
        </p:txBody>
      </p:sp>
      <p:sp>
        <p:nvSpPr>
          <p:cNvPr id="12" name="Rectangle 11"/>
          <p:cNvSpPr/>
          <p:nvPr/>
        </p:nvSpPr>
        <p:spPr>
          <a:xfrm>
            <a:off x="380999" y="4849843"/>
            <a:ext cx="8487833" cy="1661993"/>
          </a:xfrm>
          <a:prstGeom prst="rect">
            <a:avLst/>
          </a:prstGeom>
        </p:spPr>
        <p:txBody>
          <a:bodyPr wrap="square">
            <a:spAutoFit/>
          </a:bodyPr>
          <a:lstStyle/>
          <a:p>
            <a:r>
              <a:rPr lang="en-US" sz="1800" dirty="0"/>
              <a:t>The Nobel Prize in Physiology or Medicine 1958 was divided, one half jointly to George Beadle and Edward Tatum for their discovery that genes have enzymatic activities in the cells, and the other half to Joshua Lederberg "</a:t>
            </a:r>
            <a:r>
              <a:rPr lang="en-US" sz="2200" dirty="0">
                <a:solidFill>
                  <a:srgbClr val="FF0000"/>
                </a:solidFill>
              </a:rPr>
              <a:t>for his discoveries concerning genetic recombination and the organization of the genetic material of bacteria</a:t>
            </a:r>
            <a:r>
              <a:rPr lang="en-US" sz="1800" dirty="0"/>
              <a:t>".</a:t>
            </a:r>
          </a:p>
        </p:txBody>
      </p:sp>
      <p:pic>
        <p:nvPicPr>
          <p:cNvPr id="5" name="音频 4">
            <a:hlinkClick r:id="" action="ppaction://media"/>
            <a:extLst>
              <a:ext uri="{FF2B5EF4-FFF2-40B4-BE49-F238E27FC236}">
                <a16:creationId xmlns:a16="http://schemas.microsoft.com/office/drawing/2014/main" id="{D7DCB65E-9E1E-A447-8601-08A15AB3B706}"/>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89617795"/>
      </p:ext>
    </p:extLst>
  </p:cSld>
  <p:clrMapOvr>
    <a:masterClrMapping/>
  </p:clrMapOvr>
  <mc:AlternateContent xmlns:mc="http://schemas.openxmlformats.org/markup-compatibility/2006" xmlns:p14="http://schemas.microsoft.com/office/powerpoint/2010/main">
    <mc:Choice Requires="p14">
      <p:transition spd="slow" p14:dur="2000" advTm="34576"/>
    </mc:Choice>
    <mc:Fallback xmlns="">
      <p:transition spd="slow" advTm="3457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
            <a:ext cx="9144000" cy="1143000"/>
          </a:xfrm>
        </p:spPr>
        <p:txBody>
          <a:bodyPr/>
          <a:lstStyle/>
          <a:p>
            <a:r>
              <a:rPr lang="en-US" altLang="zh-CN" dirty="0">
                <a:latin typeface="Helvetica" charset="0"/>
                <a:ea typeface="ＭＳ Ｐゴシック" charset="-128"/>
                <a:cs typeface="Helvetica" charset="0"/>
              </a:rPr>
              <a:t>Conjugation requires direct cell-to-cell contact</a:t>
            </a:r>
          </a:p>
        </p:txBody>
      </p:sp>
      <p:sp>
        <p:nvSpPr>
          <p:cNvPr id="43013"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714BA9D-0783-4CBE-837C-1201836F0434}" type="slidenum">
              <a:rPr lang="en-US" altLang="zh-CN" sz="1000">
                <a:solidFill>
                  <a:srgbClr val="898989"/>
                </a:solidFill>
                <a:latin typeface="Helvetica" charset="0"/>
              </a:rPr>
              <a:pPr eaLnBrk="1" hangingPunct="1"/>
              <a:t>38</a:t>
            </a:fld>
            <a:endParaRPr lang="en-US" altLang="zh-CN" sz="1000">
              <a:solidFill>
                <a:srgbClr val="898989"/>
              </a:solidFill>
              <a:latin typeface="Helvetica" charset="0"/>
            </a:endParaRPr>
          </a:p>
        </p:txBody>
      </p:sp>
      <p:sp>
        <p:nvSpPr>
          <p:cNvPr id="3" name="矩形 2"/>
          <p:cNvSpPr/>
          <p:nvPr/>
        </p:nvSpPr>
        <p:spPr>
          <a:xfrm>
            <a:off x="4978401" y="1220396"/>
            <a:ext cx="3420534" cy="769441"/>
          </a:xfrm>
          <a:prstGeom prst="rect">
            <a:avLst/>
          </a:prstGeom>
        </p:spPr>
        <p:txBody>
          <a:bodyPr wrap="square">
            <a:spAutoFit/>
          </a:bodyPr>
          <a:lstStyle/>
          <a:p>
            <a:r>
              <a:rPr lang="en-US" altLang="zh-CN" sz="2200" dirty="0">
                <a:solidFill>
                  <a:srgbClr val="FF0000"/>
                </a:solidFill>
              </a:rPr>
              <a:t>requires threonine, </a:t>
            </a:r>
            <a:r>
              <a:rPr lang="en-US" altLang="zh-CN" sz="2200" dirty="0" err="1">
                <a:solidFill>
                  <a:srgbClr val="FF0000"/>
                </a:solidFill>
              </a:rPr>
              <a:t>leucine</a:t>
            </a:r>
            <a:r>
              <a:rPr lang="en-US" altLang="zh-CN" sz="2200" dirty="0">
                <a:solidFill>
                  <a:srgbClr val="FF0000"/>
                </a:solidFill>
              </a:rPr>
              <a:t>, and thiamine</a:t>
            </a:r>
            <a:endParaRPr lang="zh-CN" altLang="en-US" sz="2200" dirty="0">
              <a:solidFill>
                <a:srgbClr val="FF0000"/>
              </a:solidFill>
            </a:endParaRPr>
          </a:p>
        </p:txBody>
      </p:sp>
      <p:sp>
        <p:nvSpPr>
          <p:cNvPr id="5" name="矩形 4"/>
          <p:cNvSpPr/>
          <p:nvPr/>
        </p:nvSpPr>
        <p:spPr>
          <a:xfrm>
            <a:off x="5198533" y="6002407"/>
            <a:ext cx="3488267" cy="707886"/>
          </a:xfrm>
          <a:prstGeom prst="rect">
            <a:avLst/>
          </a:prstGeom>
        </p:spPr>
        <p:txBody>
          <a:bodyPr wrap="square">
            <a:spAutoFit/>
          </a:bodyPr>
          <a:lstStyle/>
          <a:p>
            <a:r>
              <a:rPr lang="en-US" altLang="zh-CN" sz="2000" dirty="0">
                <a:latin typeface="Helvetica" charset="0"/>
                <a:cs typeface="Helvetica" charset="0"/>
              </a:rPr>
              <a:t>Joshua Lederberg and Edward Tatum (1946)</a:t>
            </a:r>
            <a:endParaRPr lang="zh-CN" altLang="en-US" sz="2000" dirty="0"/>
          </a:p>
        </p:txBody>
      </p:sp>
      <p:pic>
        <p:nvPicPr>
          <p:cNvPr id="7" name="图片 6"/>
          <p:cNvPicPr>
            <a:picLocks noChangeAspect="1"/>
          </p:cNvPicPr>
          <p:nvPr/>
        </p:nvPicPr>
        <p:blipFill>
          <a:blip r:embed="rId5"/>
          <a:stretch>
            <a:fillRect/>
          </a:stretch>
        </p:blipFill>
        <p:spPr>
          <a:xfrm>
            <a:off x="910165" y="1989204"/>
            <a:ext cx="6591301" cy="4567201"/>
          </a:xfrm>
          <a:prstGeom prst="rect">
            <a:avLst/>
          </a:prstGeom>
        </p:spPr>
      </p:pic>
      <p:sp>
        <p:nvSpPr>
          <p:cNvPr id="8" name="矩形 7"/>
          <p:cNvSpPr/>
          <p:nvPr/>
        </p:nvSpPr>
        <p:spPr>
          <a:xfrm>
            <a:off x="321734" y="1220396"/>
            <a:ext cx="3657599" cy="830997"/>
          </a:xfrm>
          <a:prstGeom prst="rect">
            <a:avLst/>
          </a:prstGeom>
        </p:spPr>
        <p:txBody>
          <a:bodyPr wrap="square">
            <a:spAutoFit/>
          </a:bodyPr>
          <a:lstStyle/>
          <a:p>
            <a:r>
              <a:rPr lang="en-US" altLang="zh-CN" dirty="0">
                <a:solidFill>
                  <a:srgbClr val="FF0000"/>
                </a:solidFill>
              </a:rPr>
              <a:t>requires methionine</a:t>
            </a:r>
          </a:p>
          <a:p>
            <a:r>
              <a:rPr lang="en-US" altLang="zh-CN" dirty="0">
                <a:solidFill>
                  <a:srgbClr val="FF0000"/>
                </a:solidFill>
              </a:rPr>
              <a:t> and biotin</a:t>
            </a:r>
          </a:p>
        </p:txBody>
      </p:sp>
      <p:pic>
        <p:nvPicPr>
          <p:cNvPr id="6" name="音频 5">
            <a:hlinkClick r:id="" action="ppaction://media"/>
            <a:extLst>
              <a:ext uri="{FF2B5EF4-FFF2-40B4-BE49-F238E27FC236}">
                <a16:creationId xmlns:a16="http://schemas.microsoft.com/office/drawing/2014/main" id="{DFBC63CD-4037-C441-B38D-CB4C3837E3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78001968"/>
      </p:ext>
    </p:extLst>
  </p:cSld>
  <p:clrMapOvr>
    <a:masterClrMapping/>
  </p:clrMapOvr>
  <mc:AlternateContent xmlns:mc="http://schemas.openxmlformats.org/markup-compatibility/2006" xmlns:p14="http://schemas.microsoft.com/office/powerpoint/2010/main">
    <mc:Choice Requires="p14">
      <p:transition spd="slow" p14:dur="2000" advTm="49991"/>
    </mc:Choice>
    <mc:Fallback xmlns="">
      <p:transition spd="slow" advTm="49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
            <a:ext cx="9144000" cy="1143000"/>
          </a:xfrm>
        </p:spPr>
        <p:txBody>
          <a:bodyPr/>
          <a:lstStyle/>
          <a:p>
            <a:r>
              <a:rPr lang="en-US" altLang="zh-CN" dirty="0">
                <a:effectLst/>
                <a:latin typeface="Helvetica" charset="0"/>
                <a:ea typeface="ＭＳ Ｐゴシック" charset="-128"/>
                <a:cs typeface="Helvetica" charset="0"/>
              </a:rPr>
              <a:t>Conjugation discovered by Joshua Lederberg and Edward Tatum (1946)</a:t>
            </a:r>
          </a:p>
        </p:txBody>
      </p:sp>
      <p:sp>
        <p:nvSpPr>
          <p:cNvPr id="7" name="矩形 6"/>
          <p:cNvSpPr/>
          <p:nvPr/>
        </p:nvSpPr>
        <p:spPr>
          <a:xfrm>
            <a:off x="135466" y="1646873"/>
            <a:ext cx="8839200" cy="4524315"/>
          </a:xfrm>
          <a:prstGeom prst="rect">
            <a:avLst/>
          </a:prstGeom>
        </p:spPr>
        <p:txBody>
          <a:bodyPr wrap="square">
            <a:spAutoFit/>
          </a:bodyPr>
          <a:lstStyle/>
          <a:p>
            <a:r>
              <a:rPr lang="en-US" altLang="zh-CN" dirty="0"/>
              <a:t>Lederberg and Tatum grew the two strains together on supplemented medium.  About 1 in every 10</a:t>
            </a:r>
            <a:r>
              <a:rPr lang="en-US" altLang="zh-CN" baseline="30000" dirty="0"/>
              <a:t>7</a:t>
            </a:r>
            <a:r>
              <a:rPr lang="en-US" altLang="zh-CN" dirty="0"/>
              <a:t> transferred cells proliferated to a visible colony.</a:t>
            </a:r>
          </a:p>
          <a:p>
            <a:endParaRPr lang="en-US" altLang="zh-CN" dirty="0"/>
          </a:p>
          <a:p>
            <a:r>
              <a:rPr lang="en-US" altLang="zh-CN" dirty="0"/>
              <a:t>To prove cell contact, we have to exclude the following possibilities:</a:t>
            </a:r>
          </a:p>
          <a:p>
            <a:endParaRPr lang="en-US" altLang="zh-CN" dirty="0"/>
          </a:p>
          <a:p>
            <a:pPr marL="457200" indent="-457200">
              <a:buFont typeface="+mj-lt"/>
              <a:buAutoNum type="arabicPeriod"/>
            </a:pPr>
            <a:r>
              <a:rPr lang="en-US" altLang="zh-CN" dirty="0"/>
              <a:t>DNA transformation, but not cell contact</a:t>
            </a:r>
          </a:p>
          <a:p>
            <a:pPr marL="457200" indent="-457200">
              <a:buFont typeface="+mj-lt"/>
              <a:buAutoNum type="arabicPeriod"/>
            </a:pPr>
            <a:endParaRPr lang="en-US" altLang="zh-CN" dirty="0"/>
          </a:p>
          <a:p>
            <a:pPr marL="457200" indent="-457200">
              <a:buFont typeface="+mj-lt"/>
              <a:buAutoNum type="arabicPeriod"/>
            </a:pPr>
            <a:r>
              <a:rPr lang="en-US" altLang="zh-CN" dirty="0" err="1"/>
              <a:t>Syntrophism</a:t>
            </a:r>
            <a:r>
              <a:rPr lang="en-US" altLang="zh-CN" dirty="0"/>
              <a:t>, mutual dependence of different types of organisms for the satisfaction of their respective nutritional needs.</a:t>
            </a:r>
            <a:endParaRPr lang="zh-CN" altLang="en-US" dirty="0"/>
          </a:p>
        </p:txBody>
      </p:sp>
      <p:pic>
        <p:nvPicPr>
          <p:cNvPr id="4" name="音频 3">
            <a:hlinkClick r:id="" action="ppaction://media"/>
            <a:extLst>
              <a:ext uri="{FF2B5EF4-FFF2-40B4-BE49-F238E27FC236}">
                <a16:creationId xmlns:a16="http://schemas.microsoft.com/office/drawing/2014/main" id="{DC421F6F-2521-A544-99DA-D95AC9209DB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969646749"/>
      </p:ext>
    </p:extLst>
  </p:cSld>
  <p:clrMapOvr>
    <a:masterClrMapping/>
  </p:clrMapOvr>
  <mc:AlternateContent xmlns:mc="http://schemas.openxmlformats.org/markup-compatibility/2006" xmlns:p14="http://schemas.microsoft.com/office/powerpoint/2010/main">
    <mc:Choice Requires="p14">
      <p:transition spd="slow" p14:dur="2000" advTm="30970"/>
    </mc:Choice>
    <mc:Fallback xmlns="">
      <p:transition spd="slow" advTm="30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3"/>
            <a:ext cx="9144000" cy="914400"/>
          </a:xfrm>
        </p:spPr>
        <p:txBody>
          <a:bodyPr>
            <a:normAutofit fontScale="90000"/>
          </a:bodyPr>
          <a:lstStyle/>
          <a:p>
            <a:r>
              <a:rPr lang="en-US" altLang="zh-CN" dirty="0">
                <a:effectLst/>
                <a:latin typeface="Helvetica" charset="0"/>
                <a:ea typeface="ＭＳ Ｐゴシック" charset="-128"/>
                <a:cs typeface="Helvetica" charset="0"/>
              </a:rPr>
              <a:t>Meta-genomics:  New analyses for assessing microbial diversity</a:t>
            </a:r>
          </a:p>
        </p:txBody>
      </p:sp>
      <p:pic>
        <p:nvPicPr>
          <p:cNvPr id="5" name="图片 4">
            <a:extLst>
              <a:ext uri="{FF2B5EF4-FFF2-40B4-BE49-F238E27FC236}">
                <a16:creationId xmlns:a16="http://schemas.microsoft.com/office/drawing/2014/main" id="{3A2B68CF-40A1-E545-A4D7-32C671296F5E}"/>
              </a:ext>
            </a:extLst>
          </p:cNvPr>
          <p:cNvPicPr>
            <a:picLocks noChangeAspect="1"/>
          </p:cNvPicPr>
          <p:nvPr/>
        </p:nvPicPr>
        <p:blipFill>
          <a:blip r:embed="rId5"/>
          <a:stretch>
            <a:fillRect/>
          </a:stretch>
        </p:blipFill>
        <p:spPr>
          <a:xfrm>
            <a:off x="961293" y="1058592"/>
            <a:ext cx="7437120" cy="5577840"/>
          </a:xfrm>
          <a:prstGeom prst="rect">
            <a:avLst/>
          </a:prstGeom>
        </p:spPr>
      </p:pic>
      <p:pic>
        <p:nvPicPr>
          <p:cNvPr id="4" name="音频 3">
            <a:hlinkClick r:id="" action="ppaction://media"/>
            <a:extLst>
              <a:ext uri="{FF2B5EF4-FFF2-40B4-BE49-F238E27FC236}">
                <a16:creationId xmlns:a16="http://schemas.microsoft.com/office/drawing/2014/main" id="{35EF6995-C296-D943-B3AB-3F36E7D63DC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53235296"/>
      </p:ext>
    </p:extLst>
  </p:cSld>
  <p:clrMapOvr>
    <a:masterClrMapping/>
  </p:clrMapOvr>
  <mc:AlternateContent xmlns:mc="http://schemas.openxmlformats.org/markup-compatibility/2006" xmlns:p14="http://schemas.microsoft.com/office/powerpoint/2010/main">
    <mc:Choice Requires="p14">
      <p:transition spd="slow" p14:dur="2000" advTm="24655"/>
    </mc:Choice>
    <mc:Fallback xmlns="">
      <p:transition spd="slow" advTm="2465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
            <a:ext cx="9144000" cy="1143000"/>
          </a:xfrm>
        </p:spPr>
        <p:txBody>
          <a:bodyPr>
            <a:normAutofit fontScale="90000"/>
          </a:bodyPr>
          <a:lstStyle/>
          <a:p>
            <a:r>
              <a:rPr lang="en-US" dirty="0">
                <a:effectLst/>
              </a:rPr>
              <a:t> U-tube experiment to prove that bacterial conjugation required direct contact between the two bacterial strains</a:t>
            </a:r>
          </a:p>
        </p:txBody>
      </p:sp>
      <p:sp>
        <p:nvSpPr>
          <p:cNvPr id="4" name="Rectangle 3"/>
          <p:cNvSpPr/>
          <p:nvPr/>
        </p:nvSpPr>
        <p:spPr>
          <a:xfrm>
            <a:off x="5196416" y="6057958"/>
            <a:ext cx="4074584" cy="461665"/>
          </a:xfrm>
          <a:prstGeom prst="rect">
            <a:avLst/>
          </a:prstGeom>
        </p:spPr>
        <p:txBody>
          <a:bodyPr wrap="square">
            <a:spAutoFit/>
          </a:bodyPr>
          <a:lstStyle/>
          <a:p>
            <a:pPr eaLnBrk="1" hangingPunct="1"/>
            <a:r>
              <a:rPr lang="en-US" altLang="zh-CN" b="1" dirty="0">
                <a:latin typeface="Arial"/>
                <a:ea typeface="楷体_GB2312" charset="0"/>
                <a:cs typeface="Arial"/>
              </a:rPr>
              <a:t>Bernard Davis 1950</a:t>
            </a:r>
            <a:endParaRPr lang="en-US" b="1" dirty="0">
              <a:latin typeface="Arial"/>
              <a:cs typeface="Arial"/>
            </a:endParaRPr>
          </a:p>
        </p:txBody>
      </p:sp>
      <p:pic>
        <p:nvPicPr>
          <p:cNvPr id="5" name="Picture 4" descr="9-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9250" y="1420112"/>
            <a:ext cx="4667780" cy="5009263"/>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Rectangle 2"/>
          <p:cNvSpPr/>
          <p:nvPr/>
        </p:nvSpPr>
        <p:spPr>
          <a:xfrm>
            <a:off x="5017030" y="2202378"/>
            <a:ext cx="4572000" cy="2739211"/>
          </a:xfrm>
          <a:prstGeom prst="rect">
            <a:avLst/>
          </a:prstGeom>
        </p:spPr>
        <p:txBody>
          <a:bodyPr>
            <a:spAutoFit/>
          </a:bodyPr>
          <a:lstStyle/>
          <a:p>
            <a:pPr eaLnBrk="1" hangingPunct="1">
              <a:lnSpc>
                <a:spcPct val="120000"/>
              </a:lnSpc>
            </a:pPr>
            <a:r>
              <a:rPr lang="en-US" altLang="zh-CN" b="1" dirty="0">
                <a:solidFill>
                  <a:srgbClr val="000000"/>
                </a:solidFill>
                <a:ea typeface="楷体_GB2312" charset="0"/>
                <a:cs typeface="楷体_GB2312" charset="0"/>
              </a:rPr>
              <a:t>Prove: </a:t>
            </a:r>
          </a:p>
          <a:p>
            <a:pPr eaLnBrk="1" hangingPunct="1">
              <a:lnSpc>
                <a:spcPct val="120000"/>
              </a:lnSpc>
            </a:pPr>
            <a:r>
              <a:rPr lang="en-US" altLang="zh-CN" b="1" dirty="0">
                <a:solidFill>
                  <a:srgbClr val="000000"/>
                </a:solidFill>
                <a:ea typeface="楷体_GB2312" charset="0"/>
                <a:cs typeface="楷体_GB2312" charset="0"/>
              </a:rPr>
              <a:t>1) Bacteria needs direct contact to each other, no transformation.</a:t>
            </a:r>
          </a:p>
          <a:p>
            <a:pPr eaLnBrk="1" hangingPunct="1">
              <a:lnSpc>
                <a:spcPct val="120000"/>
              </a:lnSpc>
            </a:pPr>
            <a:endParaRPr lang="en-US" altLang="zh-CN" b="1" dirty="0">
              <a:solidFill>
                <a:srgbClr val="000000"/>
              </a:solidFill>
              <a:ea typeface="楷体_GB2312" charset="0"/>
              <a:cs typeface="楷体_GB2312" charset="0"/>
            </a:endParaRPr>
          </a:p>
          <a:p>
            <a:pPr eaLnBrk="1" hangingPunct="1">
              <a:lnSpc>
                <a:spcPct val="120000"/>
              </a:lnSpc>
            </a:pPr>
            <a:r>
              <a:rPr lang="en-US" altLang="zh-CN" b="1" dirty="0">
                <a:solidFill>
                  <a:srgbClr val="000000"/>
                </a:solidFill>
                <a:ea typeface="楷体_GB2312" charset="0"/>
                <a:cs typeface="楷体_GB2312" charset="0"/>
              </a:rPr>
              <a:t>2) No </a:t>
            </a:r>
            <a:r>
              <a:rPr lang="en-US" altLang="zh-CN" b="1" dirty="0" err="1">
                <a:solidFill>
                  <a:srgbClr val="000000"/>
                </a:solidFill>
                <a:ea typeface="楷体_GB2312" charset="0"/>
                <a:cs typeface="楷体_GB2312" charset="0"/>
              </a:rPr>
              <a:t>syntrophism</a:t>
            </a:r>
            <a:endParaRPr lang="zh-CN" altLang="en-US" b="1" dirty="0">
              <a:solidFill>
                <a:srgbClr val="000000"/>
              </a:solidFill>
              <a:ea typeface="楷体_GB2312" charset="0"/>
              <a:cs typeface="楷体_GB2312" charset="0"/>
            </a:endParaRPr>
          </a:p>
        </p:txBody>
      </p:sp>
      <p:pic>
        <p:nvPicPr>
          <p:cNvPr id="7" name="音频 6">
            <a:hlinkClick r:id="" action="ppaction://media"/>
            <a:extLst>
              <a:ext uri="{FF2B5EF4-FFF2-40B4-BE49-F238E27FC236}">
                <a16:creationId xmlns:a16="http://schemas.microsoft.com/office/drawing/2014/main" id="{5CAB65B2-EC3C-7046-BAA9-9E22C51275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48999618"/>
      </p:ext>
    </p:extLst>
  </p:cSld>
  <p:clrMapOvr>
    <a:masterClrMapping/>
  </p:clrMapOvr>
  <mc:AlternateContent xmlns:mc="http://schemas.openxmlformats.org/markup-compatibility/2006" xmlns:p14="http://schemas.microsoft.com/office/powerpoint/2010/main">
    <mc:Choice Requires="p14">
      <p:transition spd="slow" p14:dur="2000" advTm="57926"/>
    </mc:Choice>
    <mc:Fallback xmlns="">
      <p:transition spd="slow" advTm="579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37695"/>
          </a:xfrm>
        </p:spPr>
        <p:txBody>
          <a:bodyPr>
            <a:normAutofit/>
          </a:bodyPr>
          <a:lstStyle/>
          <a:p>
            <a:r>
              <a:rPr lang="en-US" altLang="zh-CN" sz="2600" dirty="0">
                <a:effectLst/>
                <a:latin typeface="Helvetica" charset="0"/>
                <a:ea typeface="ＭＳ Ｐゴシック" charset="-128"/>
                <a:cs typeface="Helvetica" charset="0"/>
              </a:rPr>
              <a:t>The F plasmid contains genes for synthesizing connections between donor and recipient cells</a:t>
            </a:r>
          </a:p>
        </p:txBody>
      </p:sp>
      <p:sp>
        <p:nvSpPr>
          <p:cNvPr id="44035" name="Content Placeholder 10"/>
          <p:cNvSpPr>
            <a:spLocks noGrp="1"/>
          </p:cNvSpPr>
          <p:nvPr>
            <p:ph idx="1"/>
          </p:nvPr>
        </p:nvSpPr>
        <p:spPr>
          <a:xfrm>
            <a:off x="160867" y="1153584"/>
            <a:ext cx="8782050" cy="2645833"/>
          </a:xfrm>
        </p:spPr>
        <p:txBody>
          <a:bodyPr/>
          <a:lstStyle/>
          <a:p>
            <a:pPr marL="457200" indent="-457200" eaLnBrk="1" hangingPunct="1">
              <a:lnSpc>
                <a:spcPct val="90000"/>
              </a:lnSpc>
              <a:spcBef>
                <a:spcPct val="50000"/>
              </a:spcBef>
              <a:buFont typeface="+mj-lt"/>
              <a:buAutoNum type="arabicPeriod"/>
            </a:pPr>
            <a:r>
              <a:rPr lang="en-US" altLang="zh-CN" dirty="0">
                <a:effectLst/>
                <a:latin typeface="Arial" charset="0"/>
              </a:rPr>
              <a:t>The F factor (F</a:t>
            </a:r>
            <a:r>
              <a:rPr lang="zh-CN" altLang="en-US" dirty="0">
                <a:effectLst/>
                <a:latin typeface="Arial" charset="0"/>
                <a:ea typeface="楷体_GB2312" charset="0"/>
                <a:cs typeface="楷体_GB2312" charset="0"/>
              </a:rPr>
              <a:t>因子</a:t>
            </a:r>
            <a:r>
              <a:rPr lang="zh-CN" altLang="en-US" dirty="0">
                <a:effectLst/>
                <a:latin typeface="Arial" charset="0"/>
              </a:rPr>
              <a:t>，</a:t>
            </a:r>
            <a:r>
              <a:rPr lang="en-US" altLang="zh-CN" dirty="0">
                <a:effectLst/>
                <a:latin typeface="Arial" charset="0"/>
              </a:rPr>
              <a:t>sex factor) is a circular plasmid that may exist free in the cytoplasm or integrated into the chromosome of </a:t>
            </a:r>
            <a:r>
              <a:rPr lang="en-US" altLang="zh-CN" i="1" dirty="0">
                <a:effectLst/>
                <a:latin typeface="Arial" charset="0"/>
              </a:rPr>
              <a:t>E. coli</a:t>
            </a:r>
            <a:r>
              <a:rPr lang="en-US" altLang="zh-CN" dirty="0">
                <a:effectLst/>
                <a:latin typeface="Arial" charset="0"/>
              </a:rPr>
              <a:t>.</a:t>
            </a:r>
          </a:p>
          <a:p>
            <a:pPr marL="457200" indent="-457200" eaLnBrk="1" hangingPunct="1">
              <a:lnSpc>
                <a:spcPct val="90000"/>
              </a:lnSpc>
              <a:spcBef>
                <a:spcPct val="50000"/>
              </a:spcBef>
              <a:buFont typeface="+mj-lt"/>
              <a:buAutoNum type="arabicPeriod"/>
            </a:pPr>
            <a:r>
              <a:rPr lang="en-US" altLang="zh-CN" dirty="0">
                <a:effectLst/>
                <a:latin typeface="Arial" charset="0"/>
              </a:rPr>
              <a:t>F factor contains genes encoding synthesis of </a:t>
            </a:r>
            <a:r>
              <a:rPr lang="en-US" altLang="zh-CN" dirty="0" err="1">
                <a:solidFill>
                  <a:srgbClr val="0000FF"/>
                </a:solidFill>
                <a:effectLst/>
                <a:latin typeface="Arial" charset="0"/>
              </a:rPr>
              <a:t>pili</a:t>
            </a:r>
            <a:r>
              <a:rPr lang="zh-CN" altLang="en-US" dirty="0">
                <a:solidFill>
                  <a:srgbClr val="0000FF"/>
                </a:solidFill>
                <a:effectLst/>
                <a:latin typeface="Arial" charset="0"/>
                <a:ea typeface="楷体_GB2312" charset="0"/>
                <a:cs typeface="楷体_GB2312" charset="0"/>
              </a:rPr>
              <a:t>（</a:t>
            </a:r>
            <a:r>
              <a:rPr lang="zh-CN" altLang="en-US" dirty="0">
                <a:effectLst/>
                <a:latin typeface="Arial" charset="0"/>
                <a:ea typeface="楷体_GB2312" charset="0"/>
                <a:cs typeface="楷体_GB2312" charset="0"/>
              </a:rPr>
              <a:t>菌毛）</a:t>
            </a:r>
            <a:r>
              <a:rPr lang="en-US" altLang="zh-CN" dirty="0">
                <a:effectLst/>
                <a:latin typeface="Arial" charset="0"/>
              </a:rPr>
              <a:t>for cell contact</a:t>
            </a:r>
          </a:p>
          <a:p>
            <a:pPr marL="457200" indent="-457200" eaLnBrk="1" hangingPunct="1">
              <a:lnSpc>
                <a:spcPct val="90000"/>
              </a:lnSpc>
              <a:spcBef>
                <a:spcPct val="50000"/>
              </a:spcBef>
              <a:buFont typeface="+mj-lt"/>
              <a:buAutoNum type="arabicPeriod"/>
            </a:pPr>
            <a:r>
              <a:rPr lang="en-US" altLang="zh-CN" dirty="0">
                <a:effectLst/>
                <a:latin typeface="Arial" charset="0"/>
              </a:rPr>
              <a:t>F factor replicates inside host cell</a:t>
            </a:r>
          </a:p>
        </p:txBody>
      </p:sp>
      <p:sp>
        <p:nvSpPr>
          <p:cNvPr id="44037"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140776D-7BF4-42F8-B8C0-BD6FF5D8317D}" type="slidenum">
              <a:rPr lang="en-US" altLang="zh-CN" sz="1000">
                <a:solidFill>
                  <a:srgbClr val="898989"/>
                </a:solidFill>
                <a:latin typeface="Helvetica" charset="0"/>
              </a:rPr>
              <a:pPr eaLnBrk="1" hangingPunct="1"/>
              <a:t>41</a:t>
            </a:fld>
            <a:endParaRPr lang="en-US" altLang="zh-CN" sz="1000">
              <a:solidFill>
                <a:srgbClr val="898989"/>
              </a:solidFill>
              <a:latin typeface="Helvetica" charset="0"/>
            </a:endParaRPr>
          </a:p>
        </p:txBody>
      </p:sp>
      <p:pic>
        <p:nvPicPr>
          <p:cNvPr id="44038" name="Picture 6" descr="Ch14_16.tiff"/>
          <p:cNvPicPr>
            <a:picLocks noChangeAspect="1"/>
          </p:cNvPicPr>
          <p:nvPr/>
        </p:nvPicPr>
        <p:blipFill>
          <a:blip r:embed="rId5">
            <a:extLst>
              <a:ext uri="{28A0092B-C50C-407E-A947-70E740481C1C}">
                <a14:useLocalDpi xmlns:a14="http://schemas.microsoft.com/office/drawing/2010/main" val="0"/>
              </a:ext>
            </a:extLst>
          </a:blip>
          <a:srcRect l="2003" t="3871" r="1001"/>
          <a:stretch>
            <a:fillRect/>
          </a:stretch>
        </p:blipFill>
        <p:spPr bwMode="auto">
          <a:xfrm>
            <a:off x="1420202" y="3618446"/>
            <a:ext cx="5837848" cy="299402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4039" name="TextBox 5"/>
          <p:cNvSpPr txBox="1">
            <a:spLocks noChangeArrowheads="1"/>
          </p:cNvSpPr>
          <p:nvPr/>
        </p:nvSpPr>
        <p:spPr bwMode="auto">
          <a:xfrm>
            <a:off x="7258050" y="5942013"/>
            <a:ext cx="10826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dirty="0">
                <a:latin typeface="Helvetica" charset="0"/>
                <a:cs typeface="Helvetica" charset="0"/>
              </a:rPr>
              <a:t>Fig. 14.16a</a:t>
            </a:r>
          </a:p>
        </p:txBody>
      </p:sp>
      <p:pic>
        <p:nvPicPr>
          <p:cNvPr id="5" name="音频 4">
            <a:hlinkClick r:id="" action="ppaction://media"/>
            <a:extLst>
              <a:ext uri="{FF2B5EF4-FFF2-40B4-BE49-F238E27FC236}">
                <a16:creationId xmlns:a16="http://schemas.microsoft.com/office/drawing/2014/main" id="{99FF1500-881B-264C-BB61-6ABA4FF96AC7}"/>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023048369"/>
      </p:ext>
    </p:extLst>
  </p:cSld>
  <p:clrMapOvr>
    <a:masterClrMapping/>
  </p:clrMapOvr>
  <mc:AlternateContent xmlns:mc="http://schemas.openxmlformats.org/markup-compatibility/2006" xmlns:p14="http://schemas.microsoft.com/office/powerpoint/2010/main">
    <mc:Choice Requires="p14">
      <p:transition spd="slow" p14:dur="2000" advTm="29450"/>
    </mc:Choice>
    <mc:Fallback xmlns="">
      <p:transition spd="slow" advTm="2945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5114"/>
          </a:xfrm>
        </p:spPr>
        <p:txBody>
          <a:bodyPr>
            <a:normAutofit/>
          </a:bodyPr>
          <a:lstStyle/>
          <a:p>
            <a:r>
              <a:rPr lang="en-US" altLang="zh-CN" dirty="0">
                <a:effectLst/>
                <a:latin typeface="Helvetica" charset="0"/>
                <a:ea typeface="ＭＳ Ｐゴシック" charset="-128"/>
                <a:cs typeface="Helvetica" charset="0"/>
              </a:rPr>
              <a:t>Gene transfer between  F</a:t>
            </a:r>
            <a:r>
              <a:rPr lang="en-US" altLang="zh-CN" baseline="30000" dirty="0">
                <a:effectLst/>
                <a:latin typeface="Helvetica" charset="0"/>
                <a:ea typeface="ＭＳ Ｐゴシック" charset="-128"/>
                <a:cs typeface="Helvetica" charset="0"/>
              </a:rPr>
              <a:t>+ </a:t>
            </a:r>
            <a:r>
              <a:rPr lang="en-US" altLang="zh-CN" dirty="0">
                <a:effectLst/>
                <a:latin typeface="Helvetica" charset="0"/>
                <a:ea typeface="ＭＳ Ｐゴシック" charset="-128"/>
                <a:cs typeface="Helvetica" charset="0"/>
              </a:rPr>
              <a:t>donors and F</a:t>
            </a:r>
            <a:r>
              <a:rPr lang="en-US" altLang="zh-CN" baseline="30000" dirty="0">
                <a:effectLst/>
                <a:latin typeface="Helvetica" charset="0"/>
                <a:ea typeface="ＭＳ Ｐゴシック" charset="-128"/>
                <a:cs typeface="Helvetica" charset="0"/>
              </a:rPr>
              <a:t>−</a:t>
            </a:r>
            <a:r>
              <a:rPr lang="en-US" altLang="zh-CN" dirty="0">
                <a:effectLst/>
                <a:latin typeface="Helvetica" charset="0"/>
                <a:ea typeface="ＭＳ Ｐゴシック" charset="-128"/>
                <a:cs typeface="Helvetica" charset="0"/>
              </a:rPr>
              <a:t> recipients </a:t>
            </a:r>
            <a:br>
              <a:rPr lang="en-US" altLang="zh-CN" dirty="0">
                <a:effectLst/>
                <a:latin typeface="Helvetica" charset="0"/>
                <a:ea typeface="ＭＳ Ｐゴシック" charset="-128"/>
                <a:cs typeface="Helvetica" charset="0"/>
              </a:rPr>
            </a:br>
            <a:r>
              <a:rPr lang="en-US" altLang="zh-CN" dirty="0">
                <a:effectLst/>
                <a:latin typeface="Helvetica" charset="0"/>
                <a:ea typeface="ＭＳ Ｐゴシック" charset="-128"/>
                <a:cs typeface="Helvetica" charset="0"/>
              </a:rPr>
              <a:t>during conjugation</a:t>
            </a:r>
          </a:p>
        </p:txBody>
      </p:sp>
      <p:sp>
        <p:nvSpPr>
          <p:cNvPr id="45060" name="Slide Number Placeholder 4"/>
          <p:cNvSpPr>
            <a:spLocks noGrp="1"/>
          </p:cNvSpPr>
          <p:nvPr>
            <p:ph type="sldNum" sz="quarter" idx="11"/>
          </p:nvPr>
        </p:nvSpPr>
        <p:spPr bwMode="auto">
          <a:xfrm>
            <a:off x="6553200" y="6394450"/>
            <a:ext cx="21336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A29100-E877-47F6-95C5-A8412EE355A6}" type="slidenum">
              <a:rPr lang="en-US" altLang="zh-CN" sz="1000">
                <a:solidFill>
                  <a:srgbClr val="898989"/>
                </a:solidFill>
                <a:latin typeface="Helvetica" charset="0"/>
              </a:rPr>
              <a:pPr eaLnBrk="1" hangingPunct="1"/>
              <a:t>42</a:t>
            </a:fld>
            <a:endParaRPr lang="en-US" altLang="zh-CN" sz="1000">
              <a:solidFill>
                <a:srgbClr val="898989"/>
              </a:solidFill>
              <a:latin typeface="Helvetica" charset="0"/>
            </a:endParaRPr>
          </a:p>
        </p:txBody>
      </p:sp>
      <p:pic>
        <p:nvPicPr>
          <p:cNvPr id="45061" name="Picture 6" descr="Ch14_16bot.tiff"/>
          <p:cNvPicPr>
            <a:picLocks noChangeAspect="1"/>
          </p:cNvPicPr>
          <p:nvPr/>
        </p:nvPicPr>
        <p:blipFill>
          <a:blip r:embed="rId5">
            <a:extLst>
              <a:ext uri="{28A0092B-C50C-407E-A947-70E740481C1C}">
                <a14:useLocalDpi xmlns:a14="http://schemas.microsoft.com/office/drawing/2010/main" val="0"/>
              </a:ext>
            </a:extLst>
          </a:blip>
          <a:srcRect l="922" t="2885"/>
          <a:stretch>
            <a:fillRect/>
          </a:stretch>
        </p:blipFill>
        <p:spPr bwMode="auto">
          <a:xfrm>
            <a:off x="1560623" y="3192579"/>
            <a:ext cx="5500577" cy="34452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5062" name="TextBox 5"/>
          <p:cNvSpPr txBox="1">
            <a:spLocks noChangeArrowheads="1"/>
          </p:cNvSpPr>
          <p:nvPr/>
        </p:nvSpPr>
        <p:spPr bwMode="auto">
          <a:xfrm>
            <a:off x="7604125" y="6072188"/>
            <a:ext cx="10826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14.16b</a:t>
            </a:r>
          </a:p>
        </p:txBody>
      </p:sp>
      <p:sp>
        <p:nvSpPr>
          <p:cNvPr id="3" name="Rectangle 2"/>
          <p:cNvSpPr/>
          <p:nvPr/>
        </p:nvSpPr>
        <p:spPr>
          <a:xfrm>
            <a:off x="254000" y="1145114"/>
            <a:ext cx="8644468" cy="2240613"/>
          </a:xfrm>
          <a:prstGeom prst="rect">
            <a:avLst/>
          </a:prstGeom>
        </p:spPr>
        <p:txBody>
          <a:bodyPr wrap="square">
            <a:spAutoFit/>
          </a:bodyPr>
          <a:lstStyle/>
          <a:p>
            <a:pPr marL="457200" indent="-457200">
              <a:buFont typeface="+mj-lt"/>
              <a:buAutoNum type="arabicPeriod"/>
            </a:pPr>
            <a:r>
              <a:rPr lang="en-US" altLang="zh-CN" dirty="0">
                <a:solidFill>
                  <a:srgbClr val="000000"/>
                </a:solidFill>
              </a:rPr>
              <a:t>Mating only between cell with F (F</a:t>
            </a:r>
            <a:r>
              <a:rPr lang="en-US" altLang="zh-CN" baseline="40000" dirty="0">
                <a:solidFill>
                  <a:srgbClr val="000000"/>
                </a:solidFill>
              </a:rPr>
              <a:t>+</a:t>
            </a:r>
            <a:r>
              <a:rPr lang="en-US" altLang="zh-CN" dirty="0">
                <a:solidFill>
                  <a:srgbClr val="000000"/>
                </a:solidFill>
              </a:rPr>
              <a:t>) and cell without F (F</a:t>
            </a:r>
            <a:r>
              <a:rPr lang="en-US" altLang="zh-CN" baseline="40000" dirty="0">
                <a:solidFill>
                  <a:srgbClr val="000000"/>
                </a:solidFill>
              </a:rPr>
              <a:t>–</a:t>
            </a:r>
            <a:r>
              <a:rPr lang="en-US" altLang="zh-CN" dirty="0">
                <a:solidFill>
                  <a:srgbClr val="000000"/>
                </a:solidFill>
              </a:rPr>
              <a:t>)</a:t>
            </a:r>
            <a:endParaRPr lang="en-US" altLang="zh-CN" dirty="0">
              <a:solidFill>
                <a:srgbClr val="000000"/>
              </a:solidFill>
              <a:latin typeface="Helvetica" charset="0"/>
              <a:cs typeface="Helvetica" charset="0"/>
            </a:endParaRPr>
          </a:p>
          <a:p>
            <a:pPr marL="457200" indent="-457200" eaLnBrk="1" hangingPunct="1">
              <a:lnSpc>
                <a:spcPct val="90000"/>
              </a:lnSpc>
              <a:spcBef>
                <a:spcPct val="50000"/>
              </a:spcBef>
              <a:buFont typeface="+mj-lt"/>
              <a:buAutoNum type="arabicPeriod"/>
            </a:pPr>
            <a:r>
              <a:rPr lang="en-US" altLang="zh-CN" dirty="0">
                <a:solidFill>
                  <a:srgbClr val="000000"/>
                </a:solidFill>
              </a:rPr>
              <a:t>Transfer of F factor is one-way from donor to recipient</a:t>
            </a:r>
            <a:endParaRPr lang="en-US" altLang="zh-CN" dirty="0"/>
          </a:p>
          <a:p>
            <a:pPr marL="457200" indent="-457200">
              <a:buFont typeface="+mj-lt"/>
              <a:buAutoNum type="arabicPeriod"/>
            </a:pPr>
            <a:r>
              <a:rPr lang="en-US" altLang="zh-CN" dirty="0">
                <a:latin typeface="Helvetica" charset="0"/>
                <a:cs typeface="Helvetica" charset="0"/>
              </a:rPr>
              <a:t>Donors for conjugation are F</a:t>
            </a:r>
            <a:r>
              <a:rPr lang="en-US" altLang="zh-CN" baseline="30000" dirty="0">
                <a:latin typeface="Helvetica" charset="0"/>
                <a:cs typeface="Helvetica" charset="0"/>
              </a:rPr>
              <a:t>+</a:t>
            </a:r>
            <a:r>
              <a:rPr lang="en-US" altLang="zh-CN" dirty="0">
                <a:latin typeface="Helvetica" charset="0"/>
                <a:cs typeface="Helvetica" charset="0"/>
              </a:rPr>
              <a:t> (carry an F plasmid)</a:t>
            </a:r>
          </a:p>
          <a:p>
            <a:pPr marL="457200" indent="-457200">
              <a:buFont typeface="+mj-lt"/>
              <a:buAutoNum type="arabicPeriod"/>
            </a:pPr>
            <a:r>
              <a:rPr lang="en-US" altLang="zh-CN" dirty="0">
                <a:latin typeface="Helvetica" charset="0"/>
                <a:cs typeface="Helvetica" charset="0"/>
              </a:rPr>
              <a:t>Recipients for conjugation are F</a:t>
            </a:r>
            <a:r>
              <a:rPr lang="en-US" altLang="zh-CN" baseline="30000" dirty="0">
                <a:latin typeface="Helvetica" charset="0"/>
                <a:cs typeface="Helvetica" charset="0"/>
              </a:rPr>
              <a:t>− </a:t>
            </a:r>
            <a:r>
              <a:rPr lang="en-US" altLang="zh-CN" dirty="0">
                <a:latin typeface="Helvetica" charset="0"/>
                <a:cs typeface="Helvetica" charset="0"/>
              </a:rPr>
              <a:t>(don't carry an F plasmid)</a:t>
            </a:r>
            <a:endParaRPr lang="en-US" altLang="zh-CN" dirty="0"/>
          </a:p>
          <a:p>
            <a:pPr marL="457200" indent="-457200" eaLnBrk="1" hangingPunct="1">
              <a:lnSpc>
                <a:spcPct val="90000"/>
              </a:lnSpc>
              <a:spcBef>
                <a:spcPct val="50000"/>
              </a:spcBef>
              <a:buFont typeface="+mj-lt"/>
              <a:buAutoNum type="arabicPeriod"/>
            </a:pPr>
            <a:endParaRPr lang="en-US" altLang="zh-CN" dirty="0">
              <a:solidFill>
                <a:srgbClr val="000000"/>
              </a:solidFill>
            </a:endParaRPr>
          </a:p>
        </p:txBody>
      </p:sp>
      <p:pic>
        <p:nvPicPr>
          <p:cNvPr id="6" name="音频 5">
            <a:hlinkClick r:id="" action="ppaction://media"/>
            <a:extLst>
              <a:ext uri="{FF2B5EF4-FFF2-40B4-BE49-F238E27FC236}">
                <a16:creationId xmlns:a16="http://schemas.microsoft.com/office/drawing/2014/main" id="{6659B2AF-7C87-944C-A7D3-A2323ADF2A2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05939188"/>
      </p:ext>
    </p:extLst>
  </p:cSld>
  <p:clrMapOvr>
    <a:masterClrMapping/>
  </p:clrMapOvr>
  <mc:AlternateContent xmlns:mc="http://schemas.openxmlformats.org/markup-compatibility/2006" xmlns:p14="http://schemas.microsoft.com/office/powerpoint/2010/main">
    <mc:Choice Requires="p14">
      <p:transition spd="slow" p14:dur="2000" advTm="32430"/>
    </mc:Choice>
    <mc:Fallback xmlns="">
      <p:transition spd="slow" advTm="324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228167" y="-1"/>
            <a:ext cx="3915833" cy="2472267"/>
          </a:xfrm>
        </p:spPr>
        <p:txBody>
          <a:bodyPr>
            <a:normAutofit/>
          </a:bodyPr>
          <a:lstStyle/>
          <a:p>
            <a:pPr>
              <a:lnSpc>
                <a:spcPct val="90000"/>
              </a:lnSpc>
            </a:pPr>
            <a:r>
              <a:rPr lang="en-US" dirty="0">
                <a:effectLst/>
              </a:rPr>
              <a:t>F factor replicated by rolling-circle and duplicate is transferred</a:t>
            </a:r>
          </a:p>
        </p:txBody>
      </p:sp>
      <p:sp>
        <p:nvSpPr>
          <p:cNvPr id="45060" name="Slide Number Placeholder 4"/>
          <p:cNvSpPr>
            <a:spLocks noGrp="1"/>
          </p:cNvSpPr>
          <p:nvPr>
            <p:ph type="sldNum" sz="quarter" idx="11"/>
          </p:nvPr>
        </p:nvSpPr>
        <p:spPr bwMode="auto">
          <a:xfrm>
            <a:off x="6553200" y="6394450"/>
            <a:ext cx="21336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1A29100-E877-47F6-95C5-A8412EE355A6}" type="slidenum">
              <a:rPr lang="en-US" altLang="zh-CN" sz="1000">
                <a:solidFill>
                  <a:srgbClr val="898989"/>
                </a:solidFill>
                <a:latin typeface="Helvetica" charset="0"/>
              </a:rPr>
              <a:pPr eaLnBrk="1" hangingPunct="1"/>
              <a:t>43</a:t>
            </a:fld>
            <a:endParaRPr lang="en-US" altLang="zh-CN" sz="1000">
              <a:solidFill>
                <a:srgbClr val="898989"/>
              </a:solidFill>
              <a:latin typeface="Helvetica" charset="0"/>
            </a:endParaRPr>
          </a:p>
        </p:txBody>
      </p:sp>
      <p:pic>
        <p:nvPicPr>
          <p:cNvPr id="7" name="Picture 4" descr="9-6"/>
          <p:cNvPicPr>
            <a:picLocks noChangeAspect="1" noChangeArrowheads="1"/>
          </p:cNvPicPr>
          <p:nvPr/>
        </p:nvPicPr>
        <p:blipFill>
          <a:blip r:embed="rId5">
            <a:extLst>
              <a:ext uri="{28A0092B-C50C-407E-A947-70E740481C1C}">
                <a14:useLocalDpi xmlns:a14="http://schemas.microsoft.com/office/drawing/2010/main" val="0"/>
              </a:ext>
            </a:extLst>
          </a:blip>
          <a:srcRect t="674"/>
          <a:stretch>
            <a:fillRect/>
          </a:stretch>
        </p:blipFill>
        <p:spPr bwMode="auto">
          <a:xfrm>
            <a:off x="135466" y="144831"/>
            <a:ext cx="4809675" cy="1105939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Picture 3"/>
          <p:cNvPicPr>
            <a:picLocks noChangeAspect="1"/>
          </p:cNvPicPr>
          <p:nvPr/>
        </p:nvPicPr>
        <p:blipFill>
          <a:blip r:embed="rId6"/>
          <a:stretch>
            <a:fillRect/>
          </a:stretch>
        </p:blipFill>
        <p:spPr>
          <a:xfrm>
            <a:off x="4945141" y="2612264"/>
            <a:ext cx="4380284" cy="4041477"/>
          </a:xfrm>
          <a:prstGeom prst="rect">
            <a:avLst/>
          </a:prstGeom>
        </p:spPr>
      </p:pic>
      <p:cxnSp>
        <p:nvCxnSpPr>
          <p:cNvPr id="6" name="Straight Arrow Connector 5"/>
          <p:cNvCxnSpPr/>
          <p:nvPr/>
        </p:nvCxnSpPr>
        <p:spPr>
          <a:xfrm flipV="1">
            <a:off x="4741333" y="4296833"/>
            <a:ext cx="486834" cy="715434"/>
          </a:xfrm>
          <a:prstGeom prst="straightConnector1">
            <a:avLst/>
          </a:prstGeom>
          <a:ln w="47625">
            <a:solidFill>
              <a:schemeClr val="tx1"/>
            </a:solidFill>
            <a:tailEnd type="arrow"/>
          </a:ln>
        </p:spPr>
        <p:style>
          <a:lnRef idx="2">
            <a:schemeClr val="accent1"/>
          </a:lnRef>
          <a:fillRef idx="0">
            <a:schemeClr val="accent1"/>
          </a:fillRef>
          <a:effectRef idx="1">
            <a:schemeClr val="accent1"/>
          </a:effectRef>
          <a:fontRef idx="minor">
            <a:schemeClr val="tx1"/>
          </a:fontRef>
        </p:style>
      </p:cxnSp>
      <p:pic>
        <p:nvPicPr>
          <p:cNvPr id="5" name="音频 4">
            <a:hlinkClick r:id="" action="ppaction://media"/>
            <a:extLst>
              <a:ext uri="{FF2B5EF4-FFF2-40B4-BE49-F238E27FC236}">
                <a16:creationId xmlns:a16="http://schemas.microsoft.com/office/drawing/2014/main" id="{18E92A0C-30DE-5E4F-8121-F98FFF3E546A}"/>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992171789"/>
      </p:ext>
    </p:extLst>
  </p:cSld>
  <p:clrMapOvr>
    <a:masterClrMapping/>
  </p:clrMapOvr>
  <mc:AlternateContent xmlns:mc="http://schemas.openxmlformats.org/markup-compatibility/2006" xmlns:p14="http://schemas.microsoft.com/office/powerpoint/2010/main">
    <mc:Choice Requires="p14">
      <p:transition spd="slow" p14:dur="2000" advTm="64582"/>
    </mc:Choice>
    <mc:Fallback xmlns="">
      <p:transition spd="slow" advTm="645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US" altLang="zh-CN">
                <a:effectLst/>
                <a:latin typeface="Helvetica" charset="0"/>
                <a:ea typeface="ＭＳ Ｐゴシック" charset="-128"/>
                <a:cs typeface="Helvetica" charset="0"/>
              </a:rPr>
              <a:t>Formation of an Hfr chromosome</a:t>
            </a:r>
          </a:p>
        </p:txBody>
      </p:sp>
      <p:sp>
        <p:nvSpPr>
          <p:cNvPr id="46083" name="Content Placeholder 10"/>
          <p:cNvSpPr>
            <a:spLocks noGrp="1"/>
          </p:cNvSpPr>
          <p:nvPr>
            <p:ph idx="1"/>
          </p:nvPr>
        </p:nvSpPr>
        <p:spPr>
          <a:xfrm>
            <a:off x="309032" y="1074737"/>
            <a:ext cx="8602135" cy="1930929"/>
          </a:xfrm>
        </p:spPr>
        <p:txBody>
          <a:bodyPr/>
          <a:lstStyle/>
          <a:p>
            <a:pPr marL="457200" indent="-457200" eaLnBrk="1" hangingPunct="1">
              <a:spcBef>
                <a:spcPct val="25000"/>
              </a:spcBef>
              <a:buFont typeface="+mj-lt"/>
              <a:buAutoNum type="arabicPeriod"/>
            </a:pPr>
            <a:r>
              <a:rPr lang="en-US" altLang="zh-CN" sz="2000" dirty="0">
                <a:solidFill>
                  <a:srgbClr val="000000"/>
                </a:solidFill>
                <a:effectLst/>
                <a:latin typeface="Arial"/>
                <a:cs typeface="Arial"/>
              </a:rPr>
              <a:t>F carries one or more insertion sequence elements (</a:t>
            </a:r>
            <a:r>
              <a:rPr lang="en-US" altLang="zh-CN" sz="2000" i="1" dirty="0">
                <a:solidFill>
                  <a:srgbClr val="000000"/>
                </a:solidFill>
                <a:effectLst/>
                <a:latin typeface="Arial"/>
                <a:cs typeface="Arial"/>
              </a:rPr>
              <a:t>IS</a:t>
            </a:r>
            <a:r>
              <a:rPr lang="en-US" altLang="zh-CN" sz="2000" dirty="0">
                <a:solidFill>
                  <a:srgbClr val="000000"/>
                </a:solidFill>
                <a:effectLst/>
                <a:latin typeface="Arial"/>
                <a:cs typeface="Arial"/>
              </a:rPr>
              <a:t>), which permit homologous recombination with same </a:t>
            </a:r>
            <a:r>
              <a:rPr lang="en-US" altLang="zh-CN" sz="2000" i="1" dirty="0">
                <a:solidFill>
                  <a:srgbClr val="000000"/>
                </a:solidFill>
                <a:effectLst/>
                <a:latin typeface="Arial"/>
                <a:cs typeface="Arial"/>
              </a:rPr>
              <a:t>IS</a:t>
            </a:r>
            <a:r>
              <a:rPr lang="en-US" altLang="zh-CN" sz="2000" dirty="0">
                <a:solidFill>
                  <a:srgbClr val="000000"/>
                </a:solidFill>
                <a:effectLst/>
                <a:latin typeface="Arial"/>
                <a:cs typeface="Arial"/>
              </a:rPr>
              <a:t> in genome</a:t>
            </a:r>
          </a:p>
          <a:p>
            <a:pPr marL="457200" indent="-457200">
              <a:buFont typeface="+mj-lt"/>
              <a:buAutoNum type="arabicPeriod"/>
            </a:pPr>
            <a:r>
              <a:rPr lang="en-US" altLang="zh-CN" sz="2000" dirty="0">
                <a:solidFill>
                  <a:srgbClr val="000000"/>
                </a:solidFill>
                <a:effectLst/>
                <a:latin typeface="Arial"/>
                <a:ea typeface="ＭＳ Ｐゴシック" charset="-128"/>
                <a:cs typeface="Arial"/>
              </a:rPr>
              <a:t>High frequency recombinant (</a:t>
            </a:r>
            <a:r>
              <a:rPr lang="en-US" altLang="zh-CN" sz="2000" dirty="0" err="1">
                <a:solidFill>
                  <a:srgbClr val="000000"/>
                </a:solidFill>
                <a:effectLst/>
                <a:latin typeface="Arial"/>
                <a:ea typeface="ＭＳ Ｐゴシック" charset="-128"/>
                <a:cs typeface="Arial"/>
              </a:rPr>
              <a:t>Hfr</a:t>
            </a:r>
            <a:r>
              <a:rPr lang="en-US" altLang="zh-CN" sz="2000" dirty="0">
                <a:solidFill>
                  <a:srgbClr val="000000"/>
                </a:solidFill>
                <a:effectLst/>
                <a:latin typeface="Arial"/>
                <a:ea typeface="ＭＳ Ｐゴシック" charset="-128"/>
                <a:cs typeface="Arial"/>
              </a:rPr>
              <a:t>) cells are formed when an F plasmid integrates into the bacterial chromosome through recombination between IS elements</a:t>
            </a:r>
          </a:p>
        </p:txBody>
      </p:sp>
      <p:sp>
        <p:nvSpPr>
          <p:cNvPr id="46085" name="Slide Number Placeholder 4"/>
          <p:cNvSpPr>
            <a:spLocks noGrp="1"/>
          </p:cNvSpPr>
          <p:nvPr>
            <p:ph type="sldNum" sz="quarter" idx="11"/>
          </p:nvPr>
        </p:nvSpPr>
        <p:spPr bwMode="auto">
          <a:xfrm>
            <a:off x="6553200" y="6407150"/>
            <a:ext cx="21336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EE0FF6A9-670C-4181-BADC-F427C06FB4F3}" type="slidenum">
              <a:rPr lang="en-US" altLang="zh-CN" sz="1000">
                <a:solidFill>
                  <a:srgbClr val="898989"/>
                </a:solidFill>
                <a:latin typeface="Helvetica" charset="0"/>
              </a:rPr>
              <a:pPr eaLnBrk="1" hangingPunct="1"/>
              <a:t>44</a:t>
            </a:fld>
            <a:endParaRPr lang="en-US" altLang="zh-CN" sz="1000">
              <a:solidFill>
                <a:srgbClr val="898989"/>
              </a:solidFill>
              <a:latin typeface="Helvetica" charset="0"/>
            </a:endParaRPr>
          </a:p>
        </p:txBody>
      </p:sp>
      <p:sp>
        <p:nvSpPr>
          <p:cNvPr id="46086" name="TextBox 5"/>
          <p:cNvSpPr txBox="1">
            <a:spLocks noChangeArrowheads="1"/>
          </p:cNvSpPr>
          <p:nvPr/>
        </p:nvSpPr>
        <p:spPr bwMode="auto">
          <a:xfrm>
            <a:off x="7212013" y="6010275"/>
            <a:ext cx="98266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14.17</a:t>
            </a:r>
          </a:p>
        </p:txBody>
      </p:sp>
      <p:pic>
        <p:nvPicPr>
          <p:cNvPr id="46087" name="Picture 6" descr="Ch14_17.tiff"/>
          <p:cNvPicPr>
            <a:picLocks noChangeAspect="1"/>
          </p:cNvPicPr>
          <p:nvPr/>
        </p:nvPicPr>
        <p:blipFill>
          <a:blip r:embed="rId5">
            <a:extLst>
              <a:ext uri="{28A0092B-C50C-407E-A947-70E740481C1C}">
                <a14:useLocalDpi xmlns:a14="http://schemas.microsoft.com/office/drawing/2010/main" val="0"/>
              </a:ext>
            </a:extLst>
          </a:blip>
          <a:srcRect t="2879"/>
          <a:stretch>
            <a:fillRect/>
          </a:stretch>
        </p:blipFill>
        <p:spPr bwMode="auto">
          <a:xfrm>
            <a:off x="1303188" y="3143249"/>
            <a:ext cx="5910942" cy="317500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音频 3">
            <a:hlinkClick r:id="" action="ppaction://media"/>
            <a:extLst>
              <a:ext uri="{FF2B5EF4-FFF2-40B4-BE49-F238E27FC236}">
                <a16:creationId xmlns:a16="http://schemas.microsoft.com/office/drawing/2014/main" id="{77C99913-F9C1-364C-BC51-CC088001573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85376261"/>
      </p:ext>
    </p:extLst>
  </p:cSld>
  <p:clrMapOvr>
    <a:masterClrMapping/>
  </p:clrMapOvr>
  <mc:AlternateContent xmlns:mc="http://schemas.openxmlformats.org/markup-compatibility/2006" xmlns:p14="http://schemas.microsoft.com/office/powerpoint/2010/main">
    <mc:Choice Requires="p14">
      <p:transition spd="slow" p14:dur="2000" advTm="40958"/>
    </mc:Choice>
    <mc:Fallback xmlns="">
      <p:transition spd="slow" advTm="409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2171"/>
            <a:ext cx="4385733" cy="1143000"/>
          </a:xfrm>
        </p:spPr>
        <p:txBody>
          <a:bodyPr/>
          <a:lstStyle/>
          <a:p>
            <a:r>
              <a:rPr lang="en-US" altLang="zh-CN">
                <a:effectLst/>
                <a:latin typeface="Helvetica" charset="0"/>
                <a:ea typeface="ＭＳ Ｐゴシック" charset="-128"/>
                <a:cs typeface="Helvetica" charset="0"/>
              </a:rPr>
              <a:t>Different Hfr chromosomes</a:t>
            </a:r>
          </a:p>
        </p:txBody>
      </p:sp>
      <p:sp>
        <p:nvSpPr>
          <p:cNvPr id="47107" name="Content Placeholder 2"/>
          <p:cNvSpPr>
            <a:spLocks noGrp="1"/>
          </p:cNvSpPr>
          <p:nvPr>
            <p:ph idx="1"/>
          </p:nvPr>
        </p:nvSpPr>
        <p:spPr>
          <a:xfrm>
            <a:off x="457200" y="2027237"/>
            <a:ext cx="4305300" cy="3454929"/>
          </a:xfrm>
        </p:spPr>
        <p:txBody>
          <a:bodyPr/>
          <a:lstStyle/>
          <a:p>
            <a:pPr>
              <a:spcAft>
                <a:spcPts val="3600"/>
              </a:spcAft>
              <a:buFont typeface="Arial" charset="0"/>
              <a:buNone/>
            </a:pPr>
            <a:r>
              <a:rPr lang="en-US" altLang="zh-CN" dirty="0">
                <a:effectLst/>
                <a:latin typeface="Helvetica" charset="0"/>
                <a:ea typeface="ＭＳ Ｐゴシック" charset="-128"/>
                <a:cs typeface="Helvetica" charset="0"/>
              </a:rPr>
              <a:t>20-30 different </a:t>
            </a:r>
            <a:r>
              <a:rPr lang="en-US" altLang="zh-CN" dirty="0" err="1">
                <a:effectLst/>
                <a:latin typeface="Helvetica" charset="0"/>
                <a:ea typeface="ＭＳ Ｐゴシック" charset="-128"/>
                <a:cs typeface="Helvetica" charset="0"/>
              </a:rPr>
              <a:t>Hfr</a:t>
            </a:r>
            <a:r>
              <a:rPr lang="en-US" altLang="zh-CN" dirty="0">
                <a:effectLst/>
                <a:latin typeface="Helvetica" charset="0"/>
                <a:ea typeface="ＭＳ Ｐゴシック" charset="-128"/>
                <a:cs typeface="Helvetica" charset="0"/>
              </a:rPr>
              <a:t> strains can be generated that differ in the location and orientation of the integrated F plasmids</a:t>
            </a:r>
          </a:p>
          <a:p>
            <a:pPr>
              <a:buFont typeface="Arial" charset="0"/>
              <a:buNone/>
            </a:pPr>
            <a:r>
              <a:rPr lang="en-US" altLang="zh-CN" dirty="0" err="1">
                <a:effectLst/>
                <a:latin typeface="Helvetica" charset="0"/>
                <a:ea typeface="ＭＳ Ｐゴシック" charset="-128"/>
                <a:cs typeface="Helvetica" charset="0"/>
              </a:rPr>
              <a:t>Hfr</a:t>
            </a:r>
            <a:r>
              <a:rPr lang="en-US" altLang="zh-CN" dirty="0">
                <a:effectLst/>
                <a:latin typeface="Helvetica" charset="0"/>
                <a:ea typeface="ＭＳ Ｐゴシック" charset="-128"/>
                <a:cs typeface="Helvetica" charset="0"/>
              </a:rPr>
              <a:t> strains retain all F plasmid functions and can be a donor for conjugation with an F</a:t>
            </a:r>
            <a:r>
              <a:rPr lang="en-US" altLang="zh-CN" baseline="30000" dirty="0">
                <a:effectLst/>
                <a:latin typeface="Helvetica" charset="0"/>
                <a:ea typeface="ＭＳ Ｐゴシック" charset="-128"/>
                <a:cs typeface="Helvetica" charset="0"/>
              </a:rPr>
              <a:t>−</a:t>
            </a:r>
            <a:r>
              <a:rPr lang="en-US" altLang="zh-CN" dirty="0">
                <a:effectLst/>
                <a:latin typeface="Helvetica" charset="0"/>
                <a:ea typeface="ＭＳ Ｐゴシック" charset="-128"/>
                <a:cs typeface="Helvetica" charset="0"/>
              </a:rPr>
              <a:t> strain</a:t>
            </a:r>
          </a:p>
        </p:txBody>
      </p:sp>
      <p:sp>
        <p:nvSpPr>
          <p:cNvPr id="47109"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8C2DE48-59C7-42D9-9107-8DBC4700918A}" type="slidenum">
              <a:rPr lang="en-US" altLang="zh-CN" sz="1000">
                <a:solidFill>
                  <a:srgbClr val="898989"/>
                </a:solidFill>
                <a:latin typeface="Helvetica" charset="0"/>
              </a:rPr>
              <a:pPr eaLnBrk="1" hangingPunct="1"/>
              <a:t>45</a:t>
            </a:fld>
            <a:endParaRPr lang="en-US" altLang="zh-CN" sz="1000">
              <a:solidFill>
                <a:srgbClr val="898989"/>
              </a:solidFill>
              <a:latin typeface="Helvetica" charset="0"/>
            </a:endParaRPr>
          </a:p>
        </p:txBody>
      </p:sp>
      <p:pic>
        <p:nvPicPr>
          <p:cNvPr id="47110" name="Picture 6" descr="Ch14_18.tiff"/>
          <p:cNvPicPr>
            <a:picLocks noChangeAspect="1"/>
          </p:cNvPicPr>
          <p:nvPr/>
        </p:nvPicPr>
        <p:blipFill>
          <a:blip r:embed="rId5">
            <a:extLst>
              <a:ext uri="{28A0092B-C50C-407E-A947-70E740481C1C}">
                <a14:useLocalDpi xmlns:a14="http://schemas.microsoft.com/office/drawing/2010/main" val="0"/>
              </a:ext>
            </a:extLst>
          </a:blip>
          <a:srcRect l="1625" t="1018" r="1625" b="1018"/>
          <a:stretch>
            <a:fillRect/>
          </a:stretch>
        </p:blipFill>
        <p:spPr bwMode="auto">
          <a:xfrm>
            <a:off x="4984750" y="0"/>
            <a:ext cx="3702050" cy="59817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47111" name="TextBox 5"/>
          <p:cNvSpPr txBox="1">
            <a:spLocks noChangeArrowheads="1"/>
          </p:cNvSpPr>
          <p:nvPr/>
        </p:nvSpPr>
        <p:spPr bwMode="auto">
          <a:xfrm>
            <a:off x="4984750" y="5948363"/>
            <a:ext cx="9826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14.18</a:t>
            </a:r>
          </a:p>
        </p:txBody>
      </p:sp>
      <p:pic>
        <p:nvPicPr>
          <p:cNvPr id="3" name="音频 2">
            <a:hlinkClick r:id="" action="ppaction://media"/>
            <a:extLst>
              <a:ext uri="{FF2B5EF4-FFF2-40B4-BE49-F238E27FC236}">
                <a16:creationId xmlns:a16="http://schemas.microsoft.com/office/drawing/2014/main" id="{039F85DE-396A-3641-938E-4048E2932A7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752282861"/>
      </p:ext>
    </p:extLst>
  </p:cSld>
  <p:clrMapOvr>
    <a:masterClrMapping/>
  </p:clrMapOvr>
  <mc:AlternateContent xmlns:mc="http://schemas.openxmlformats.org/markup-compatibility/2006" xmlns:p14="http://schemas.microsoft.com/office/powerpoint/2010/main">
    <mc:Choice Requires="p14">
      <p:transition spd="slow" p14:dur="2000" advTm="41206"/>
    </mc:Choice>
    <mc:Fallback xmlns="">
      <p:transition spd="slow" advTm="4120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83"/>
            <a:ext cx="9144000" cy="1143000"/>
          </a:xfrm>
        </p:spPr>
        <p:txBody>
          <a:bodyPr/>
          <a:lstStyle/>
          <a:p>
            <a:r>
              <a:rPr lang="en-US" dirty="0">
                <a:effectLst/>
              </a:rPr>
              <a:t>Some of the sites of F-factor integration in the E. coli chromosome</a:t>
            </a:r>
          </a:p>
        </p:txBody>
      </p:sp>
      <p:sp>
        <p:nvSpPr>
          <p:cNvPr id="4" name="Slide Number Placeholder 3"/>
          <p:cNvSpPr>
            <a:spLocks noGrp="1"/>
          </p:cNvSpPr>
          <p:nvPr>
            <p:ph type="sldNum" sz="quarter" idx="11"/>
          </p:nvPr>
        </p:nvSpPr>
        <p:spPr/>
        <p:txBody>
          <a:bodyPr/>
          <a:lstStyle/>
          <a:p>
            <a:fld id="{DE4EC3FD-8A9C-4596-B930-74CD5927A9C9}" type="slidenum">
              <a:rPr lang="en-US" altLang="zh-CN" smtClean="0"/>
              <a:pPr/>
              <a:t>46</a:t>
            </a:fld>
            <a:endParaRPr lang="en-US" altLang="zh-CN"/>
          </a:p>
        </p:txBody>
      </p:sp>
      <p:sp>
        <p:nvSpPr>
          <p:cNvPr id="5" name="Text Box 5"/>
          <p:cNvSpPr txBox="1">
            <a:spLocks noChangeArrowheads="1"/>
          </p:cNvSpPr>
          <p:nvPr/>
        </p:nvSpPr>
        <p:spPr bwMode="auto">
          <a:xfrm>
            <a:off x="-800100" y="6298670"/>
            <a:ext cx="335280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cs typeface="宋体" charset="0"/>
              </a:defRPr>
            </a:lvl2pPr>
            <a:lvl3pPr>
              <a:defRPr kumimoji="1" sz="2400">
                <a:solidFill>
                  <a:schemeClr val="tx1"/>
                </a:solidFill>
                <a:latin typeface="Times New Roman" charset="0"/>
                <a:ea typeface="宋体" charset="0"/>
                <a:cs typeface="宋体" charset="0"/>
              </a:defRPr>
            </a:lvl3pPr>
            <a:lvl4pPr>
              <a:defRPr kumimoji="1" sz="2000">
                <a:solidFill>
                  <a:schemeClr val="tx1"/>
                </a:solidFill>
                <a:latin typeface="Times New Roman" charset="0"/>
                <a:ea typeface="宋体" charset="0"/>
                <a:cs typeface="宋体" charset="0"/>
              </a:defRPr>
            </a:lvl4pPr>
            <a:lvl5pPr>
              <a:defRPr kumimoji="1" sz="2000">
                <a:solidFill>
                  <a:schemeClr val="tx1"/>
                </a:solidFill>
                <a:latin typeface="Times New Roman" charset="0"/>
                <a:ea typeface="宋体" charset="0"/>
                <a:cs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9pPr>
          </a:lstStyle>
          <a:p>
            <a:pPr eaLnBrk="1" hangingPunct="1">
              <a:spcBef>
                <a:spcPct val="50000"/>
              </a:spcBef>
            </a:pPr>
            <a:endParaRPr kumimoji="0" lang="zh-CN" sz="1200"/>
          </a:p>
        </p:txBody>
      </p:sp>
      <p:pic>
        <p:nvPicPr>
          <p:cNvPr id="6" name="Picture 6" descr="F17_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11263" y="1153583"/>
            <a:ext cx="5224462" cy="54864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8" name="Rectangle 8"/>
          <p:cNvSpPr>
            <a:spLocks noChangeArrowheads="1"/>
          </p:cNvSpPr>
          <p:nvPr/>
        </p:nvSpPr>
        <p:spPr bwMode="auto">
          <a:xfrm>
            <a:off x="2952750" y="6216120"/>
            <a:ext cx="5076825" cy="406400"/>
          </a:xfrm>
          <a:prstGeom prst="rect">
            <a:avLst/>
          </a:prstGeom>
          <a:noFill/>
          <a:ln w="9525">
            <a:solidFill>
              <a:srgbClr val="0000FF"/>
            </a:solidFill>
            <a:miter lim="800000"/>
            <a:headEnd/>
            <a:tailEnd/>
          </a:ln>
          <a:effectLst/>
          <a:extLst>
            <a:ext uri="{909E8E84-426E-40dd-AFC4-6F175D3DCCD1}">
              <a14:hiddenFill xmlns="" xmlns:a14="http://schemas.microsoft.com/office/drawing/2010/main">
                <a:solidFill>
                  <a:schemeClr val="accent1"/>
                </a:solidFill>
              </a14:hiddenFill>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none">
            <a:spAutoFit/>
          </a:bodyPr>
          <a:lstStyle/>
          <a:p>
            <a:pPr eaLnBrk="1" hangingPunct="1"/>
            <a:r>
              <a:rPr lang="en-US" altLang="zh-CN" sz="2000" b="1">
                <a:solidFill>
                  <a:srgbClr val="0000FF"/>
                </a:solidFill>
              </a:rPr>
              <a:t>The arrows indicate the direction of transfer.</a:t>
            </a:r>
          </a:p>
        </p:txBody>
      </p:sp>
      <p:sp>
        <p:nvSpPr>
          <p:cNvPr id="9" name="Slide Number Placeholder 1"/>
          <p:cNvSpPr txBox="1">
            <a:spLocks/>
          </p:cNvSpPr>
          <p:nvPr/>
        </p:nvSpPr>
        <p:spPr>
          <a:xfrm>
            <a:off x="5753100" y="625422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defTabSz="457200" rtl="0" fontAlgn="base">
              <a:spcBef>
                <a:spcPct val="0"/>
              </a:spcBef>
              <a:spcAft>
                <a:spcPct val="0"/>
              </a:spcAft>
              <a:defRPr sz="1000" b="1" kern="1200">
                <a:solidFill>
                  <a:srgbClr val="898989"/>
                </a:solidFill>
                <a:latin typeface="Helvetica" charset="0"/>
                <a:ea typeface="ＭＳ Ｐゴシック" charset="-128"/>
                <a:cs typeface="Helvetica"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fld id="{28B385A0-D9EA-425D-9FB4-AEBA08D7602D}" type="slidenum">
              <a:rPr lang="en-US" altLang="zh-CN" smtClean="0"/>
              <a:pPr/>
              <a:t>46</a:t>
            </a:fld>
            <a:endParaRPr lang="en-US" altLang="zh-CN"/>
          </a:p>
        </p:txBody>
      </p:sp>
      <p:pic>
        <p:nvPicPr>
          <p:cNvPr id="3" name="音频 2">
            <a:hlinkClick r:id="" action="ppaction://media"/>
            <a:extLst>
              <a:ext uri="{FF2B5EF4-FFF2-40B4-BE49-F238E27FC236}">
                <a16:creationId xmlns:a16="http://schemas.microsoft.com/office/drawing/2014/main" id="{3586F24E-4E15-6047-AC5B-DB2866D9910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8839760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12800"/>
          </a:xfrm>
        </p:spPr>
        <p:txBody>
          <a:bodyPr>
            <a:noAutofit/>
          </a:bodyPr>
          <a:lstStyle/>
          <a:p>
            <a:r>
              <a:rPr lang="en-US" altLang="zh-CN" dirty="0">
                <a:effectLst/>
                <a:latin typeface="Helvetica" charset="0"/>
                <a:ea typeface="ＭＳ Ｐゴシック" charset="-128"/>
                <a:cs typeface="Helvetica" charset="0"/>
              </a:rPr>
              <a:t>Gene transfer between </a:t>
            </a:r>
            <a:r>
              <a:rPr lang="en-US" altLang="zh-CN" dirty="0" err="1">
                <a:effectLst/>
                <a:latin typeface="Helvetica" charset="0"/>
                <a:ea typeface="ＭＳ Ｐゴシック" charset="-128"/>
                <a:cs typeface="Helvetica" charset="0"/>
              </a:rPr>
              <a:t>Hfr</a:t>
            </a:r>
            <a:r>
              <a:rPr lang="en-US" altLang="zh-CN" dirty="0">
                <a:effectLst/>
                <a:latin typeface="Helvetica" charset="0"/>
                <a:ea typeface="ＭＳ Ｐゴシック" charset="-128"/>
                <a:cs typeface="Helvetica" charset="0"/>
              </a:rPr>
              <a:t> donors and F</a:t>
            </a:r>
            <a:r>
              <a:rPr lang="en-US" altLang="zh-CN" baseline="30000" dirty="0">
                <a:effectLst/>
                <a:latin typeface="Helvetica" charset="0"/>
                <a:ea typeface="ＭＳ Ｐゴシック" charset="-128"/>
                <a:cs typeface="Helvetica" charset="0"/>
              </a:rPr>
              <a:t>−</a:t>
            </a:r>
            <a:r>
              <a:rPr lang="en-US" altLang="zh-CN" dirty="0">
                <a:effectLst/>
                <a:latin typeface="Helvetica" charset="0"/>
                <a:ea typeface="ＭＳ Ｐゴシック" charset="-128"/>
                <a:cs typeface="Helvetica" charset="0"/>
              </a:rPr>
              <a:t> recipients</a:t>
            </a:r>
          </a:p>
        </p:txBody>
      </p:sp>
      <p:sp>
        <p:nvSpPr>
          <p:cNvPr id="48133" name="Slide Number Placeholder 4"/>
          <p:cNvSpPr>
            <a:spLocks noGrp="1"/>
          </p:cNvSpPr>
          <p:nvPr>
            <p:ph type="sldNum" sz="quarter" idx="11"/>
          </p:nvPr>
        </p:nvSpPr>
        <p:spPr bwMode="auto">
          <a:xfrm>
            <a:off x="6553200" y="6457950"/>
            <a:ext cx="2133600" cy="365125"/>
          </a:xfrm>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5BD9019-D28F-473A-929F-41B767594CC8}" type="slidenum">
              <a:rPr lang="en-US" altLang="zh-CN" sz="1000">
                <a:solidFill>
                  <a:srgbClr val="898989"/>
                </a:solidFill>
                <a:latin typeface="Helvetica" charset="0"/>
              </a:rPr>
              <a:pPr eaLnBrk="1" hangingPunct="1"/>
              <a:t>47</a:t>
            </a:fld>
            <a:endParaRPr lang="en-US" altLang="zh-CN" sz="1000">
              <a:solidFill>
                <a:srgbClr val="898989"/>
              </a:solidFill>
              <a:latin typeface="Helvetica" charset="0"/>
            </a:endParaRPr>
          </a:p>
        </p:txBody>
      </p:sp>
      <p:pic>
        <p:nvPicPr>
          <p:cNvPr id="4" name="图片 3"/>
          <p:cNvPicPr>
            <a:picLocks noChangeAspect="1"/>
          </p:cNvPicPr>
          <p:nvPr/>
        </p:nvPicPr>
        <p:blipFill>
          <a:blip r:embed="rId5"/>
          <a:stretch>
            <a:fillRect/>
          </a:stretch>
        </p:blipFill>
        <p:spPr>
          <a:xfrm>
            <a:off x="182033" y="1367367"/>
            <a:ext cx="4661831" cy="4813299"/>
          </a:xfrm>
          <a:prstGeom prst="rect">
            <a:avLst/>
          </a:prstGeom>
        </p:spPr>
      </p:pic>
      <p:pic>
        <p:nvPicPr>
          <p:cNvPr id="5" name="图片 4"/>
          <p:cNvPicPr>
            <a:picLocks noChangeAspect="1"/>
          </p:cNvPicPr>
          <p:nvPr/>
        </p:nvPicPr>
        <p:blipFill>
          <a:blip r:embed="rId6"/>
          <a:stretch>
            <a:fillRect/>
          </a:stretch>
        </p:blipFill>
        <p:spPr>
          <a:xfrm>
            <a:off x="4164499" y="1367367"/>
            <a:ext cx="4777401" cy="3390900"/>
          </a:xfrm>
          <a:prstGeom prst="rect">
            <a:avLst/>
          </a:prstGeom>
        </p:spPr>
      </p:pic>
      <p:sp>
        <p:nvSpPr>
          <p:cNvPr id="6" name="矩形 5"/>
          <p:cNvSpPr/>
          <p:nvPr/>
        </p:nvSpPr>
        <p:spPr>
          <a:xfrm>
            <a:off x="182033" y="1136534"/>
            <a:ext cx="355837" cy="461665"/>
          </a:xfrm>
          <a:prstGeom prst="rect">
            <a:avLst/>
          </a:prstGeom>
        </p:spPr>
        <p:txBody>
          <a:bodyPr wrap="none">
            <a:spAutoFit/>
          </a:bodyPr>
          <a:lstStyle/>
          <a:p>
            <a:r>
              <a:rPr lang="en-US" altLang="zh-CN" b="1" dirty="0">
                <a:solidFill>
                  <a:srgbClr val="FF0000"/>
                </a:solidFill>
                <a:latin typeface="Arial"/>
                <a:cs typeface="Arial"/>
              </a:rPr>
              <a:t>1</a:t>
            </a:r>
            <a:endParaRPr lang="zh-CN" altLang="en-US" b="1" dirty="0">
              <a:solidFill>
                <a:srgbClr val="FF0000"/>
              </a:solidFill>
            </a:endParaRPr>
          </a:p>
        </p:txBody>
      </p:sp>
      <p:sp>
        <p:nvSpPr>
          <p:cNvPr id="11" name="矩形 10"/>
          <p:cNvSpPr/>
          <p:nvPr/>
        </p:nvSpPr>
        <p:spPr>
          <a:xfrm>
            <a:off x="241179" y="3320935"/>
            <a:ext cx="355837" cy="461665"/>
          </a:xfrm>
          <a:prstGeom prst="rect">
            <a:avLst/>
          </a:prstGeom>
        </p:spPr>
        <p:txBody>
          <a:bodyPr wrap="none">
            <a:spAutoFit/>
          </a:bodyPr>
          <a:lstStyle/>
          <a:p>
            <a:r>
              <a:rPr lang="en-US" altLang="zh-CN" b="1" dirty="0">
                <a:solidFill>
                  <a:srgbClr val="FF0000"/>
                </a:solidFill>
                <a:latin typeface="Arial"/>
                <a:cs typeface="Arial"/>
              </a:rPr>
              <a:t>2</a:t>
            </a:r>
            <a:endParaRPr lang="zh-CN" altLang="en-US" b="1" dirty="0">
              <a:solidFill>
                <a:srgbClr val="FF0000"/>
              </a:solidFill>
            </a:endParaRPr>
          </a:p>
        </p:txBody>
      </p:sp>
      <p:sp>
        <p:nvSpPr>
          <p:cNvPr id="12" name="矩形 11"/>
          <p:cNvSpPr/>
          <p:nvPr/>
        </p:nvSpPr>
        <p:spPr>
          <a:xfrm>
            <a:off x="241179" y="4986635"/>
            <a:ext cx="355837" cy="461665"/>
          </a:xfrm>
          <a:prstGeom prst="rect">
            <a:avLst/>
          </a:prstGeom>
        </p:spPr>
        <p:txBody>
          <a:bodyPr wrap="none">
            <a:spAutoFit/>
          </a:bodyPr>
          <a:lstStyle/>
          <a:p>
            <a:r>
              <a:rPr lang="en-US" altLang="zh-CN" b="1" dirty="0">
                <a:solidFill>
                  <a:srgbClr val="FF0000"/>
                </a:solidFill>
                <a:latin typeface="Arial"/>
                <a:cs typeface="Arial"/>
              </a:rPr>
              <a:t>3</a:t>
            </a:r>
            <a:endParaRPr lang="zh-CN" altLang="en-US" b="1" dirty="0">
              <a:solidFill>
                <a:srgbClr val="FF0000"/>
              </a:solidFill>
            </a:endParaRPr>
          </a:p>
        </p:txBody>
      </p:sp>
      <p:sp>
        <p:nvSpPr>
          <p:cNvPr id="13" name="矩形 12"/>
          <p:cNvSpPr/>
          <p:nvPr/>
        </p:nvSpPr>
        <p:spPr>
          <a:xfrm>
            <a:off x="4843864" y="1367366"/>
            <a:ext cx="355837" cy="461665"/>
          </a:xfrm>
          <a:prstGeom prst="rect">
            <a:avLst/>
          </a:prstGeom>
        </p:spPr>
        <p:txBody>
          <a:bodyPr wrap="none">
            <a:spAutoFit/>
          </a:bodyPr>
          <a:lstStyle/>
          <a:p>
            <a:r>
              <a:rPr lang="en-US" altLang="zh-CN" b="1" dirty="0">
                <a:solidFill>
                  <a:srgbClr val="FF0000"/>
                </a:solidFill>
                <a:latin typeface="Arial"/>
                <a:cs typeface="Arial"/>
              </a:rPr>
              <a:t>4</a:t>
            </a:r>
            <a:endParaRPr lang="zh-CN" altLang="en-US" b="1" dirty="0">
              <a:solidFill>
                <a:srgbClr val="FF0000"/>
              </a:solidFill>
            </a:endParaRPr>
          </a:p>
        </p:txBody>
      </p:sp>
      <p:sp>
        <p:nvSpPr>
          <p:cNvPr id="14" name="矩形 13"/>
          <p:cNvSpPr/>
          <p:nvPr/>
        </p:nvSpPr>
        <p:spPr>
          <a:xfrm>
            <a:off x="4818345" y="3090102"/>
            <a:ext cx="355837" cy="461665"/>
          </a:xfrm>
          <a:prstGeom prst="rect">
            <a:avLst/>
          </a:prstGeom>
        </p:spPr>
        <p:txBody>
          <a:bodyPr wrap="none">
            <a:spAutoFit/>
          </a:bodyPr>
          <a:lstStyle/>
          <a:p>
            <a:r>
              <a:rPr lang="en-US" altLang="zh-CN" b="1" dirty="0">
                <a:solidFill>
                  <a:srgbClr val="FF0000"/>
                </a:solidFill>
                <a:latin typeface="Arial"/>
                <a:cs typeface="Arial"/>
              </a:rPr>
              <a:t>5</a:t>
            </a:r>
            <a:endParaRPr lang="zh-CN" altLang="en-US" b="1" dirty="0">
              <a:solidFill>
                <a:srgbClr val="FF0000"/>
              </a:solidFill>
            </a:endParaRPr>
          </a:p>
        </p:txBody>
      </p:sp>
      <p:sp>
        <p:nvSpPr>
          <p:cNvPr id="7" name="矩形 6"/>
          <p:cNvSpPr/>
          <p:nvPr/>
        </p:nvSpPr>
        <p:spPr>
          <a:xfrm>
            <a:off x="5326584" y="5046472"/>
            <a:ext cx="3767718" cy="1015663"/>
          </a:xfrm>
          <a:prstGeom prst="rect">
            <a:avLst/>
          </a:prstGeom>
        </p:spPr>
        <p:txBody>
          <a:bodyPr wrap="square">
            <a:spAutoFit/>
          </a:bodyPr>
          <a:lstStyle/>
          <a:p>
            <a:pPr>
              <a:spcAft>
                <a:spcPts val="2400"/>
              </a:spcAft>
              <a:buFont typeface="Arial" charset="0"/>
              <a:buNone/>
            </a:pPr>
            <a:r>
              <a:rPr lang="en-US" altLang="zh-CN" sz="2000" dirty="0">
                <a:latin typeface="Helvetica" charset="0"/>
                <a:cs typeface="Helvetica" charset="0"/>
              </a:rPr>
              <a:t>Chromosomal genes located next to F plasmid sequences are transferred to the recipient</a:t>
            </a:r>
          </a:p>
        </p:txBody>
      </p:sp>
      <p:pic>
        <p:nvPicPr>
          <p:cNvPr id="3" name="音频 2">
            <a:hlinkClick r:id="" action="ppaction://media"/>
            <a:extLst>
              <a:ext uri="{FF2B5EF4-FFF2-40B4-BE49-F238E27FC236}">
                <a16:creationId xmlns:a16="http://schemas.microsoft.com/office/drawing/2014/main" id="{F4EF3C86-0DC7-8449-9A48-3B89C0FB9A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554434007"/>
      </p:ext>
    </p:extLst>
  </p:cSld>
  <p:clrMapOvr>
    <a:masterClrMapping/>
  </p:clrMapOvr>
  <mc:AlternateContent xmlns:mc="http://schemas.openxmlformats.org/markup-compatibility/2006" xmlns:p14="http://schemas.microsoft.com/office/powerpoint/2010/main">
    <mc:Choice Requires="p14">
      <p:transition spd="slow" p14:dur="2000" advTm="27849"/>
    </mc:Choice>
    <mc:Fallback xmlns="">
      <p:transition spd="slow" advTm="2784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0161"/>
            <a:ext cx="9144000" cy="1027112"/>
          </a:xfrm>
        </p:spPr>
        <p:txBody>
          <a:bodyPr>
            <a:normAutofit/>
          </a:bodyPr>
          <a:lstStyle/>
          <a:p>
            <a:r>
              <a:rPr lang="en-US" sz="2400" dirty="0">
                <a:effectLst/>
                <a:latin typeface="Arial"/>
                <a:cs typeface="Arial"/>
              </a:rPr>
              <a:t>After conjugation, crossovers are needed to integrate genes from the donor fragment into the recipient’s chromosome</a:t>
            </a:r>
          </a:p>
        </p:txBody>
      </p:sp>
      <p:sp>
        <p:nvSpPr>
          <p:cNvPr id="49157"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1F3135-13ED-6849-A357-A81B6A3461FA}" type="slidenum">
              <a:rPr lang="en-US" sz="1000">
                <a:solidFill>
                  <a:srgbClr val="898989"/>
                </a:solidFill>
                <a:latin typeface="Helvetica" charset="0"/>
                <a:cs typeface="Helvetica" charset="0"/>
              </a:rPr>
              <a:pPr eaLnBrk="1" hangingPunct="1"/>
              <a:t>48</a:t>
            </a:fld>
            <a:endParaRPr lang="en-US" sz="1000">
              <a:solidFill>
                <a:srgbClr val="898989"/>
              </a:solidFill>
              <a:latin typeface="Helvetica" charset="0"/>
              <a:cs typeface="Helvetica" charset="0"/>
            </a:endParaRPr>
          </a:p>
        </p:txBody>
      </p:sp>
      <p:pic>
        <p:nvPicPr>
          <p:cNvPr id="7" name="Picture 6"/>
          <p:cNvPicPr>
            <a:picLocks noChangeAspect="1"/>
          </p:cNvPicPr>
          <p:nvPr/>
        </p:nvPicPr>
        <p:blipFill>
          <a:blip r:embed="rId5"/>
          <a:stretch>
            <a:fillRect/>
          </a:stretch>
        </p:blipFill>
        <p:spPr>
          <a:xfrm>
            <a:off x="475078" y="1117600"/>
            <a:ext cx="8211722" cy="5347758"/>
          </a:xfrm>
          <a:prstGeom prst="rect">
            <a:avLst/>
          </a:prstGeom>
        </p:spPr>
      </p:pic>
      <p:pic>
        <p:nvPicPr>
          <p:cNvPr id="3" name="音频 2">
            <a:hlinkClick r:id="" action="ppaction://media"/>
            <a:extLst>
              <a:ext uri="{FF2B5EF4-FFF2-40B4-BE49-F238E27FC236}">
                <a16:creationId xmlns:a16="http://schemas.microsoft.com/office/drawing/2014/main" id="{93AFA674-EB22-7942-99E1-B0DF44F0232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608369311"/>
      </p:ext>
    </p:extLst>
  </p:cSld>
  <p:clrMapOvr>
    <a:masterClrMapping/>
  </p:clrMapOvr>
  <mc:AlternateContent xmlns:mc="http://schemas.openxmlformats.org/markup-compatibility/2006" xmlns:p14="http://schemas.microsoft.com/office/powerpoint/2010/main">
    <mc:Choice Requires="p14">
      <p:transition spd="slow" p14:dur="2000" advTm="31647"/>
    </mc:Choice>
    <mc:Fallback xmlns="">
      <p:transition spd="slow" advTm="3164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583"/>
            <a:ext cx="9144000" cy="785284"/>
          </a:xfrm>
        </p:spPr>
        <p:txBody>
          <a:bodyPr>
            <a:normAutofit/>
          </a:bodyPr>
          <a:lstStyle/>
          <a:p>
            <a:r>
              <a:rPr lang="en-US" sz="2600" dirty="0">
                <a:effectLst/>
                <a:latin typeface="Arial"/>
                <a:cs typeface="Arial"/>
              </a:rPr>
              <a:t>Summary: Two types of DNA transfer during conjugation</a:t>
            </a:r>
          </a:p>
        </p:txBody>
      </p:sp>
      <p:sp>
        <p:nvSpPr>
          <p:cNvPr id="5" name="Text Box 5"/>
          <p:cNvSpPr txBox="1">
            <a:spLocks noChangeArrowheads="1"/>
          </p:cNvSpPr>
          <p:nvPr/>
        </p:nvSpPr>
        <p:spPr bwMode="auto">
          <a:xfrm>
            <a:off x="-800100" y="6298670"/>
            <a:ext cx="3352800" cy="274638"/>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cs typeface="宋体" charset="0"/>
              </a:defRPr>
            </a:lvl2pPr>
            <a:lvl3pPr>
              <a:defRPr kumimoji="1" sz="2400">
                <a:solidFill>
                  <a:schemeClr val="tx1"/>
                </a:solidFill>
                <a:latin typeface="Times New Roman" charset="0"/>
                <a:ea typeface="宋体" charset="0"/>
                <a:cs typeface="宋体" charset="0"/>
              </a:defRPr>
            </a:lvl3pPr>
            <a:lvl4pPr>
              <a:defRPr kumimoji="1" sz="2000">
                <a:solidFill>
                  <a:schemeClr val="tx1"/>
                </a:solidFill>
                <a:latin typeface="Times New Roman" charset="0"/>
                <a:ea typeface="宋体" charset="0"/>
                <a:cs typeface="宋体" charset="0"/>
              </a:defRPr>
            </a:lvl4pPr>
            <a:lvl5pPr>
              <a:defRPr kumimoji="1" sz="2000">
                <a:solidFill>
                  <a:schemeClr val="tx1"/>
                </a:solidFill>
                <a:latin typeface="Times New Roman" charset="0"/>
                <a:ea typeface="宋体" charset="0"/>
                <a:cs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9pPr>
          </a:lstStyle>
          <a:p>
            <a:pPr eaLnBrk="1" hangingPunct="1">
              <a:spcBef>
                <a:spcPct val="50000"/>
              </a:spcBef>
            </a:pPr>
            <a:endParaRPr kumimoji="0" lang="zh-CN" sz="1200"/>
          </a:p>
        </p:txBody>
      </p:sp>
      <p:sp>
        <p:nvSpPr>
          <p:cNvPr id="9" name="Slide Number Placeholder 1"/>
          <p:cNvSpPr txBox="1">
            <a:spLocks/>
          </p:cNvSpPr>
          <p:nvPr/>
        </p:nvSpPr>
        <p:spPr>
          <a:xfrm>
            <a:off x="6819900" y="6298670"/>
            <a:ext cx="2133600" cy="365125"/>
          </a:xfrm>
          <a:prstGeom prst="rect">
            <a:avLst/>
          </a:prstGeom>
        </p:spPr>
        <p:txBody>
          <a:bodyPr vert="horz" wrap="square" lIns="91440" tIns="45720" rIns="91440" bIns="45720" numCol="1" anchor="ctr" anchorCtr="0" compatLnSpc="1">
            <a:prstTxWarp prst="textNoShape">
              <a:avLst/>
            </a:prstTxWarp>
          </a:bodyPr>
          <a:lstStyle>
            <a:defPPr>
              <a:defRPr lang="en-US"/>
            </a:defPPr>
            <a:lvl1pPr algn="ctr" defTabSz="457200" rtl="0" fontAlgn="base">
              <a:spcBef>
                <a:spcPct val="0"/>
              </a:spcBef>
              <a:spcAft>
                <a:spcPct val="0"/>
              </a:spcAft>
              <a:defRPr sz="1000" b="1" kern="1200">
                <a:solidFill>
                  <a:srgbClr val="898989"/>
                </a:solidFill>
                <a:latin typeface="Helvetica" charset="0"/>
                <a:ea typeface="ＭＳ Ｐゴシック" charset="-128"/>
                <a:cs typeface="Helvetica" charset="0"/>
              </a:defRPr>
            </a:lvl1pPr>
            <a:lvl2pPr marL="457200" algn="l" defTabSz="457200" rtl="0" fontAlgn="base">
              <a:spcBef>
                <a:spcPct val="0"/>
              </a:spcBef>
              <a:spcAft>
                <a:spcPct val="0"/>
              </a:spcAft>
              <a:defRPr sz="2400" kern="1200">
                <a:solidFill>
                  <a:schemeClr val="tx1"/>
                </a:solidFill>
                <a:latin typeface="Arial" charset="0"/>
                <a:ea typeface="ＭＳ Ｐゴシック" charset="-128"/>
                <a:cs typeface="+mn-cs"/>
              </a:defRPr>
            </a:lvl2pPr>
            <a:lvl3pPr marL="914400" algn="l" defTabSz="457200" rtl="0" fontAlgn="base">
              <a:spcBef>
                <a:spcPct val="0"/>
              </a:spcBef>
              <a:spcAft>
                <a:spcPct val="0"/>
              </a:spcAft>
              <a:defRPr sz="2400" kern="1200">
                <a:solidFill>
                  <a:schemeClr val="tx1"/>
                </a:solidFill>
                <a:latin typeface="Arial" charset="0"/>
                <a:ea typeface="ＭＳ Ｐゴシック" charset="-128"/>
                <a:cs typeface="+mn-cs"/>
              </a:defRPr>
            </a:lvl3pPr>
            <a:lvl4pPr marL="1371600" algn="l" defTabSz="457200" rtl="0" fontAlgn="base">
              <a:spcBef>
                <a:spcPct val="0"/>
              </a:spcBef>
              <a:spcAft>
                <a:spcPct val="0"/>
              </a:spcAft>
              <a:defRPr sz="2400" kern="1200">
                <a:solidFill>
                  <a:schemeClr val="tx1"/>
                </a:solidFill>
                <a:latin typeface="Arial" charset="0"/>
                <a:ea typeface="ＭＳ Ｐゴシック" charset="-128"/>
                <a:cs typeface="+mn-cs"/>
              </a:defRPr>
            </a:lvl4pPr>
            <a:lvl5pPr marL="1828800" algn="l" defTabSz="457200" rtl="0" fontAlgn="base">
              <a:spcBef>
                <a:spcPct val="0"/>
              </a:spcBef>
              <a:spcAft>
                <a:spcPct val="0"/>
              </a:spcAft>
              <a:defRPr sz="2400" kern="1200">
                <a:solidFill>
                  <a:schemeClr val="tx1"/>
                </a:solidFill>
                <a:latin typeface="Arial" charset="0"/>
                <a:ea typeface="ＭＳ Ｐゴシック" charset="-128"/>
                <a:cs typeface="+mn-cs"/>
              </a:defRPr>
            </a:lvl5pPr>
            <a:lvl6pPr marL="2286000" algn="l" defTabSz="914400" rtl="0" eaLnBrk="1" latinLnBrk="0" hangingPunct="1">
              <a:defRPr sz="2400" kern="1200">
                <a:solidFill>
                  <a:schemeClr val="tx1"/>
                </a:solidFill>
                <a:latin typeface="Arial" charset="0"/>
                <a:ea typeface="ＭＳ Ｐゴシック" charset="-128"/>
                <a:cs typeface="+mn-cs"/>
              </a:defRPr>
            </a:lvl6pPr>
            <a:lvl7pPr marL="2743200" algn="l" defTabSz="914400" rtl="0" eaLnBrk="1" latinLnBrk="0" hangingPunct="1">
              <a:defRPr sz="2400" kern="1200">
                <a:solidFill>
                  <a:schemeClr val="tx1"/>
                </a:solidFill>
                <a:latin typeface="Arial" charset="0"/>
                <a:ea typeface="ＭＳ Ｐゴシック" charset="-128"/>
                <a:cs typeface="+mn-cs"/>
              </a:defRPr>
            </a:lvl7pPr>
            <a:lvl8pPr marL="3200400" algn="l" defTabSz="914400" rtl="0" eaLnBrk="1" latinLnBrk="0" hangingPunct="1">
              <a:defRPr sz="2400" kern="1200">
                <a:solidFill>
                  <a:schemeClr val="tx1"/>
                </a:solidFill>
                <a:latin typeface="Arial" charset="0"/>
                <a:ea typeface="ＭＳ Ｐゴシック" charset="-128"/>
                <a:cs typeface="+mn-cs"/>
              </a:defRPr>
            </a:lvl8pPr>
            <a:lvl9pPr marL="3657600" algn="l" defTabSz="914400" rtl="0" eaLnBrk="1" latinLnBrk="0" hangingPunct="1">
              <a:defRPr sz="2400" kern="1200">
                <a:solidFill>
                  <a:schemeClr val="tx1"/>
                </a:solidFill>
                <a:latin typeface="Arial" charset="0"/>
                <a:ea typeface="ＭＳ Ｐゴシック" charset="-128"/>
                <a:cs typeface="+mn-cs"/>
              </a:defRPr>
            </a:lvl9pPr>
          </a:lstStyle>
          <a:p>
            <a:r>
              <a:rPr lang="en-US" altLang="zh-CN" dirty="0"/>
              <a:t>                                   </a:t>
            </a:r>
            <a:fld id="{28B385A0-D9EA-425D-9FB4-AEBA08D7602D}" type="slidenum">
              <a:rPr lang="en-US" altLang="zh-CN" smtClean="0"/>
              <a:pPr/>
              <a:t>49</a:t>
            </a:fld>
            <a:endParaRPr lang="en-US" altLang="zh-CN" dirty="0"/>
          </a:p>
        </p:txBody>
      </p:sp>
      <p:pic>
        <p:nvPicPr>
          <p:cNvPr id="7" name="Picture 6"/>
          <p:cNvPicPr>
            <a:picLocks noChangeAspect="1"/>
          </p:cNvPicPr>
          <p:nvPr/>
        </p:nvPicPr>
        <p:blipFill>
          <a:blip r:embed="rId5"/>
          <a:stretch>
            <a:fillRect/>
          </a:stretch>
        </p:blipFill>
        <p:spPr>
          <a:xfrm>
            <a:off x="1280581" y="795867"/>
            <a:ext cx="6644219" cy="5919772"/>
          </a:xfrm>
          <a:prstGeom prst="rect">
            <a:avLst/>
          </a:prstGeom>
        </p:spPr>
      </p:pic>
      <p:pic>
        <p:nvPicPr>
          <p:cNvPr id="3" name="音频 2">
            <a:hlinkClick r:id="" action="ppaction://media"/>
            <a:extLst>
              <a:ext uri="{FF2B5EF4-FFF2-40B4-BE49-F238E27FC236}">
                <a16:creationId xmlns:a16="http://schemas.microsoft.com/office/drawing/2014/main" id="{EFFF7D4E-47E0-1846-8DFB-37A59147FA5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161022290"/>
      </p:ext>
    </p:extLst>
  </p:cSld>
  <p:clrMapOvr>
    <a:masterClrMapping/>
  </p:clrMapOvr>
  <mc:AlternateContent xmlns:mc="http://schemas.openxmlformats.org/markup-compatibility/2006" xmlns:p14="http://schemas.microsoft.com/office/powerpoint/2010/main">
    <mc:Choice Requires="p14">
      <p:transition spd="slow" p14:dur="2000" advTm="30014"/>
    </mc:Choice>
    <mc:Fallback xmlns="">
      <p:transition spd="slow" advTm="300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6513"/>
            <a:ext cx="9144000" cy="914400"/>
          </a:xfrm>
        </p:spPr>
        <p:txBody>
          <a:bodyPr>
            <a:normAutofit fontScale="90000"/>
          </a:bodyPr>
          <a:lstStyle/>
          <a:p>
            <a:r>
              <a:rPr lang="en-US" altLang="zh-CN" dirty="0">
                <a:effectLst/>
                <a:latin typeface="Helvetica" charset="0"/>
                <a:ea typeface="ＭＳ Ｐゴシック" charset="-128"/>
                <a:cs typeface="Helvetica" charset="0"/>
              </a:rPr>
              <a:t>Meta-genomics:  New analyses for assessing microbial diversity</a:t>
            </a:r>
          </a:p>
        </p:txBody>
      </p:sp>
      <p:pic>
        <p:nvPicPr>
          <p:cNvPr id="3" name="图片 2">
            <a:extLst>
              <a:ext uri="{FF2B5EF4-FFF2-40B4-BE49-F238E27FC236}">
                <a16:creationId xmlns:a16="http://schemas.microsoft.com/office/drawing/2014/main" id="{862522D5-8658-7442-A30D-FCDBF550DD86}"/>
              </a:ext>
            </a:extLst>
          </p:cNvPr>
          <p:cNvPicPr>
            <a:picLocks noChangeAspect="1"/>
          </p:cNvPicPr>
          <p:nvPr/>
        </p:nvPicPr>
        <p:blipFill>
          <a:blip r:embed="rId5"/>
          <a:stretch>
            <a:fillRect/>
          </a:stretch>
        </p:blipFill>
        <p:spPr>
          <a:xfrm>
            <a:off x="2597150" y="1162050"/>
            <a:ext cx="5441950" cy="4149613"/>
          </a:xfrm>
          <a:prstGeom prst="rect">
            <a:avLst/>
          </a:prstGeom>
        </p:spPr>
      </p:pic>
      <p:pic>
        <p:nvPicPr>
          <p:cNvPr id="4" name="图片 3">
            <a:extLst>
              <a:ext uri="{FF2B5EF4-FFF2-40B4-BE49-F238E27FC236}">
                <a16:creationId xmlns:a16="http://schemas.microsoft.com/office/drawing/2014/main" id="{7A984A56-87A9-AB4C-96AB-2357B437385A}"/>
              </a:ext>
            </a:extLst>
          </p:cNvPr>
          <p:cNvPicPr>
            <a:picLocks noChangeAspect="1"/>
          </p:cNvPicPr>
          <p:nvPr/>
        </p:nvPicPr>
        <p:blipFill>
          <a:blip r:embed="rId6"/>
          <a:stretch>
            <a:fillRect/>
          </a:stretch>
        </p:blipFill>
        <p:spPr>
          <a:xfrm>
            <a:off x="592348" y="5025913"/>
            <a:ext cx="7446752" cy="1360958"/>
          </a:xfrm>
          <a:prstGeom prst="rect">
            <a:avLst/>
          </a:prstGeom>
        </p:spPr>
      </p:pic>
      <p:pic>
        <p:nvPicPr>
          <p:cNvPr id="7" name="音频 6">
            <a:hlinkClick r:id="" action="ppaction://media"/>
            <a:extLst>
              <a:ext uri="{FF2B5EF4-FFF2-40B4-BE49-F238E27FC236}">
                <a16:creationId xmlns:a16="http://schemas.microsoft.com/office/drawing/2014/main" id="{78071E4F-9038-8444-9140-69BF5153783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839001359"/>
      </p:ext>
    </p:extLst>
  </p:cSld>
  <p:clrMapOvr>
    <a:masterClrMapping/>
  </p:clrMapOvr>
  <mc:AlternateContent xmlns:mc="http://schemas.openxmlformats.org/markup-compatibility/2006" xmlns:p14="http://schemas.microsoft.com/office/powerpoint/2010/main">
    <mc:Choice Requires="p14">
      <p:transition spd="slow" p14:dur="2000" advTm="20667"/>
    </mc:Choice>
    <mc:Fallback xmlns="">
      <p:transition spd="slow" advTm="2066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0055"/>
            <a:ext cx="9144000" cy="1143000"/>
          </a:xfrm>
        </p:spPr>
        <p:txBody>
          <a:bodyPr>
            <a:normAutofit/>
          </a:bodyPr>
          <a:lstStyle/>
          <a:p>
            <a:r>
              <a:rPr lang="en-US" dirty="0">
                <a:effectLst/>
              </a:rPr>
              <a:t>The Nobel Prize in Physiology and Medicine 1965 </a:t>
            </a:r>
          </a:p>
        </p:txBody>
      </p:sp>
      <p:grpSp>
        <p:nvGrpSpPr>
          <p:cNvPr id="9" name="Group 8"/>
          <p:cNvGrpSpPr/>
          <p:nvPr/>
        </p:nvGrpSpPr>
        <p:grpSpPr>
          <a:xfrm>
            <a:off x="455083" y="1325034"/>
            <a:ext cx="8307916" cy="3344565"/>
            <a:chOff x="455083" y="1695450"/>
            <a:chExt cx="8307916" cy="3344565"/>
          </a:xfrm>
        </p:grpSpPr>
        <p:pic>
          <p:nvPicPr>
            <p:cNvPr id="4" name="Picture 3"/>
            <p:cNvPicPr>
              <a:picLocks noChangeAspect="1"/>
            </p:cNvPicPr>
            <p:nvPr/>
          </p:nvPicPr>
          <p:blipFill>
            <a:blip r:embed="rId5"/>
            <a:stretch>
              <a:fillRect/>
            </a:stretch>
          </p:blipFill>
          <p:spPr>
            <a:xfrm>
              <a:off x="643467" y="1695450"/>
              <a:ext cx="2057400" cy="2882900"/>
            </a:xfrm>
            <a:prstGeom prst="rect">
              <a:avLst/>
            </a:prstGeom>
          </p:spPr>
        </p:pic>
        <p:pic>
          <p:nvPicPr>
            <p:cNvPr id="5" name="Picture 4"/>
            <p:cNvPicPr>
              <a:picLocks noChangeAspect="1"/>
            </p:cNvPicPr>
            <p:nvPr/>
          </p:nvPicPr>
          <p:blipFill>
            <a:blip r:embed="rId6"/>
            <a:stretch>
              <a:fillRect/>
            </a:stretch>
          </p:blipFill>
          <p:spPr>
            <a:xfrm>
              <a:off x="3405717" y="1695450"/>
              <a:ext cx="2057400" cy="2882900"/>
            </a:xfrm>
            <a:prstGeom prst="rect">
              <a:avLst/>
            </a:prstGeom>
          </p:spPr>
        </p:pic>
        <p:pic>
          <p:nvPicPr>
            <p:cNvPr id="7" name="Picture 6"/>
            <p:cNvPicPr>
              <a:picLocks noChangeAspect="1"/>
            </p:cNvPicPr>
            <p:nvPr/>
          </p:nvPicPr>
          <p:blipFill>
            <a:blip r:embed="rId7"/>
            <a:stretch>
              <a:fillRect/>
            </a:stretch>
          </p:blipFill>
          <p:spPr>
            <a:xfrm>
              <a:off x="6242049" y="1695450"/>
              <a:ext cx="2057400" cy="2882900"/>
            </a:xfrm>
            <a:prstGeom prst="rect">
              <a:avLst/>
            </a:prstGeom>
          </p:spPr>
        </p:pic>
        <p:sp>
          <p:nvSpPr>
            <p:cNvPr id="8" name="Rectangle 7"/>
            <p:cNvSpPr/>
            <p:nvPr/>
          </p:nvSpPr>
          <p:spPr>
            <a:xfrm>
              <a:off x="455083" y="4578350"/>
              <a:ext cx="8307916" cy="461665"/>
            </a:xfrm>
            <a:prstGeom prst="rect">
              <a:avLst/>
            </a:prstGeom>
          </p:spPr>
          <p:txBody>
            <a:bodyPr wrap="square">
              <a:spAutoFit/>
            </a:bodyPr>
            <a:lstStyle/>
            <a:p>
              <a:r>
                <a:rPr lang="en-US" dirty="0">
                  <a:solidFill>
                    <a:srgbClr val="FF0000"/>
                  </a:solidFill>
                </a:rPr>
                <a:t>François Jacob             </a:t>
              </a:r>
              <a:r>
                <a:rPr lang="en-US" dirty="0"/>
                <a:t>André Lwoff             Jacques Monod</a:t>
              </a:r>
            </a:p>
          </p:txBody>
        </p:sp>
      </p:grpSp>
      <p:sp>
        <p:nvSpPr>
          <p:cNvPr id="11" name="Rectangle 10"/>
          <p:cNvSpPr/>
          <p:nvPr/>
        </p:nvSpPr>
        <p:spPr>
          <a:xfrm>
            <a:off x="455083" y="4797336"/>
            <a:ext cx="8307916" cy="830997"/>
          </a:xfrm>
          <a:prstGeom prst="rect">
            <a:avLst/>
          </a:prstGeom>
        </p:spPr>
        <p:txBody>
          <a:bodyPr wrap="square">
            <a:spAutoFit/>
          </a:bodyPr>
          <a:lstStyle/>
          <a:p>
            <a:r>
              <a:rPr lang="en-US" dirty="0">
                <a:solidFill>
                  <a:srgbClr val="0000FF"/>
                </a:solidFill>
              </a:rPr>
              <a:t>"for their discoveries concerning genetic control of enzyme and virus synthesis".</a:t>
            </a:r>
          </a:p>
        </p:txBody>
      </p:sp>
      <p:sp>
        <p:nvSpPr>
          <p:cNvPr id="12" name="Rectangle 11"/>
          <p:cNvSpPr/>
          <p:nvPr/>
        </p:nvSpPr>
        <p:spPr>
          <a:xfrm>
            <a:off x="414866" y="5628333"/>
            <a:ext cx="8443383" cy="830997"/>
          </a:xfrm>
          <a:prstGeom prst="rect">
            <a:avLst/>
          </a:prstGeom>
        </p:spPr>
        <p:txBody>
          <a:bodyPr wrap="square">
            <a:spAutoFit/>
          </a:bodyPr>
          <a:lstStyle/>
          <a:p>
            <a:r>
              <a:rPr lang="en-US" dirty="0">
                <a:solidFill>
                  <a:srgbClr val="0000FF"/>
                </a:solidFill>
              </a:rPr>
              <a:t>Jacob and Monod originated the idea that control of enzyme levels in all cells occurs through regulation of transcription.</a:t>
            </a:r>
          </a:p>
        </p:txBody>
      </p:sp>
      <p:pic>
        <p:nvPicPr>
          <p:cNvPr id="6" name="音频 5">
            <a:hlinkClick r:id="" action="ppaction://media"/>
            <a:extLst>
              <a:ext uri="{FF2B5EF4-FFF2-40B4-BE49-F238E27FC236}">
                <a16:creationId xmlns:a16="http://schemas.microsoft.com/office/drawing/2014/main" id="{73BBFBCC-6A79-7243-B35F-43C9E3BCFA8F}"/>
              </a:ext>
            </a:extLst>
          </p:cNvPr>
          <p:cNvPicPr>
            <a:picLocks noChangeAspect="1"/>
          </p:cNvPicPr>
          <p:nvPr>
            <a:audioFile r:link="rId2"/>
            <p:extLst>
              <p:ext uri="{DAA4B4D4-6D71-4841-9C94-3DE7FCFB9230}">
                <p14:media xmlns:p14="http://schemas.microsoft.com/office/powerpoint/2010/main" r:embed="rId1"/>
              </p:ext>
            </p:extLst>
          </p:nvPr>
        </p:nvPicPr>
        <p:blipFill>
          <a:blip r:embed="rId8"/>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155224680"/>
      </p:ext>
    </p:extLst>
  </p:cSld>
  <p:clrMapOvr>
    <a:masterClrMapping/>
  </p:clrMapOvr>
  <mc:AlternateContent xmlns:mc="http://schemas.openxmlformats.org/markup-compatibility/2006" xmlns:p14="http://schemas.microsoft.com/office/powerpoint/2010/main">
    <mc:Choice Requires="p14">
      <p:transition spd="slow" p14:dur="2000" advTm="19721"/>
    </mc:Choice>
    <mc:Fallback xmlns="">
      <p:transition spd="slow" advTm="197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3228"/>
            <a:ext cx="9144000" cy="1027112"/>
          </a:xfrm>
        </p:spPr>
        <p:txBody>
          <a:bodyPr>
            <a:normAutofit/>
          </a:bodyPr>
          <a:lstStyle/>
          <a:p>
            <a:r>
              <a:rPr lang="en-US" sz="2600" dirty="0">
                <a:effectLst/>
                <a:latin typeface="Arial"/>
                <a:ea typeface="ＭＳ Ｐゴシック" charset="0"/>
                <a:cs typeface="Arial"/>
              </a:rPr>
              <a:t>Interrupted-mating experiments with </a:t>
            </a:r>
            <a:r>
              <a:rPr lang="en-US" sz="2600" dirty="0" err="1">
                <a:effectLst/>
                <a:latin typeface="Arial"/>
                <a:ea typeface="ＭＳ Ｐゴシック" charset="0"/>
                <a:cs typeface="Arial"/>
              </a:rPr>
              <a:t>Hfr</a:t>
            </a:r>
            <a:r>
              <a:rPr lang="en-US" sz="2600" dirty="0">
                <a:effectLst/>
                <a:latin typeface="Arial"/>
                <a:ea typeface="ＭＳ Ｐゴシック" charset="0"/>
                <a:cs typeface="Arial"/>
              </a:rPr>
              <a:t> and F</a:t>
            </a:r>
            <a:r>
              <a:rPr lang="en-US" sz="2600" baseline="30000" dirty="0">
                <a:effectLst/>
                <a:latin typeface="Arial"/>
                <a:ea typeface="ＭＳ Ｐゴシック" charset="0"/>
                <a:cs typeface="Arial"/>
              </a:rPr>
              <a:t>−</a:t>
            </a:r>
            <a:r>
              <a:rPr lang="en-US" sz="2600" dirty="0">
                <a:effectLst/>
                <a:latin typeface="Arial"/>
                <a:ea typeface="ＭＳ Ｐゴシック" charset="0"/>
                <a:cs typeface="Arial"/>
              </a:rPr>
              <a:t> strains</a:t>
            </a:r>
            <a:br>
              <a:rPr lang="en-US" sz="2600" dirty="0">
                <a:effectLst/>
                <a:latin typeface="Arial"/>
                <a:ea typeface="ＭＳ Ｐゴシック" charset="0"/>
                <a:cs typeface="Arial"/>
              </a:rPr>
            </a:br>
            <a:r>
              <a:rPr lang="en-US" sz="2600" dirty="0">
                <a:effectLst/>
                <a:latin typeface="Arial"/>
                <a:ea typeface="ＭＳ Ｐゴシック" charset="0"/>
                <a:cs typeface="Arial"/>
              </a:rPr>
              <a:t>by F. Jacob and E. </a:t>
            </a:r>
            <a:r>
              <a:rPr lang="en-US" sz="2600" dirty="0" err="1">
                <a:effectLst/>
                <a:latin typeface="Arial"/>
                <a:ea typeface="ＭＳ Ｐゴシック" charset="0"/>
                <a:cs typeface="Arial"/>
              </a:rPr>
              <a:t>Wollman</a:t>
            </a:r>
            <a:r>
              <a:rPr lang="en-US" sz="2600" dirty="0">
                <a:effectLst/>
                <a:latin typeface="Arial"/>
                <a:ea typeface="ＭＳ Ｐゴシック" charset="0"/>
                <a:cs typeface="Arial"/>
              </a:rPr>
              <a:t> in 1957</a:t>
            </a:r>
          </a:p>
        </p:txBody>
      </p:sp>
      <p:sp>
        <p:nvSpPr>
          <p:cNvPr id="49157"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1F3135-13ED-6849-A357-A81B6A3461FA}" type="slidenum">
              <a:rPr lang="en-US" sz="1000">
                <a:solidFill>
                  <a:srgbClr val="898989"/>
                </a:solidFill>
                <a:latin typeface="Helvetica" charset="0"/>
                <a:cs typeface="Helvetica" charset="0"/>
              </a:rPr>
              <a:pPr eaLnBrk="1" hangingPunct="1"/>
              <a:t>51</a:t>
            </a:fld>
            <a:endParaRPr lang="en-US" sz="1000" dirty="0">
              <a:solidFill>
                <a:srgbClr val="898989"/>
              </a:solidFill>
              <a:latin typeface="Helvetica" charset="0"/>
              <a:cs typeface="Helvetica" charset="0"/>
            </a:endParaRPr>
          </a:p>
        </p:txBody>
      </p:sp>
      <p:pic>
        <p:nvPicPr>
          <p:cNvPr id="49158" name="Picture 6" descr="Ch14_20.tiff"/>
          <p:cNvPicPr>
            <a:picLocks noChangeAspect="1"/>
          </p:cNvPicPr>
          <p:nvPr/>
        </p:nvPicPr>
        <p:blipFill>
          <a:blip r:embed="rId5">
            <a:extLst>
              <a:ext uri="{28A0092B-C50C-407E-A947-70E740481C1C}">
                <a14:useLocalDpi xmlns:a14="http://schemas.microsoft.com/office/drawing/2010/main" val="0"/>
              </a:ext>
            </a:extLst>
          </a:blip>
          <a:srcRect b="441"/>
          <a:stretch>
            <a:fillRect/>
          </a:stretch>
        </p:blipFill>
        <p:spPr bwMode="auto">
          <a:xfrm>
            <a:off x="285749" y="1418955"/>
            <a:ext cx="3915834" cy="360400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 name="Rectangle 4"/>
          <p:cNvSpPr/>
          <p:nvPr/>
        </p:nvSpPr>
        <p:spPr>
          <a:xfrm>
            <a:off x="4201583" y="1136347"/>
            <a:ext cx="4942417" cy="769441"/>
          </a:xfrm>
          <a:prstGeom prst="rect">
            <a:avLst/>
          </a:prstGeom>
        </p:spPr>
        <p:txBody>
          <a:bodyPr wrap="square">
            <a:spAutoFit/>
          </a:bodyPr>
          <a:lstStyle/>
          <a:p>
            <a:pPr eaLnBrk="1" hangingPunct="1"/>
            <a:r>
              <a:rPr lang="en-US" altLang="zh-CN" sz="2200" b="1" dirty="0" err="1">
                <a:solidFill>
                  <a:srgbClr val="0000FF"/>
                </a:solidFill>
                <a:ea typeface="楷体_GB2312" charset="0"/>
                <a:cs typeface="Times New Roman" charset="0"/>
              </a:rPr>
              <a:t>Hfr</a:t>
            </a:r>
            <a:r>
              <a:rPr lang="en-US" altLang="zh-CN" sz="2200" b="1" dirty="0">
                <a:ea typeface="楷体_GB2312" charset="0"/>
                <a:cs typeface="Times New Roman" charset="0"/>
              </a:rPr>
              <a:t>: </a:t>
            </a:r>
            <a:r>
              <a:rPr lang="en-US" altLang="zh-CN" sz="2200" b="1" i="1" dirty="0" err="1">
                <a:solidFill>
                  <a:srgbClr val="009900"/>
                </a:solidFill>
                <a:ea typeface="楷体_GB2312" charset="0"/>
                <a:cs typeface="Times New Roman" charset="0"/>
              </a:rPr>
              <a:t>thr</a:t>
            </a:r>
            <a:r>
              <a:rPr lang="en-US" altLang="zh-CN" sz="2200" b="1" i="1" baseline="30000" dirty="0">
                <a:solidFill>
                  <a:srgbClr val="009900"/>
                </a:solidFill>
                <a:ea typeface="楷体_GB2312" charset="0"/>
                <a:cs typeface="Times New Roman" charset="0"/>
              </a:rPr>
              <a:t>+</a:t>
            </a:r>
            <a:r>
              <a:rPr lang="en-US" altLang="zh-CN" sz="2200" b="1" i="1" baseline="30000" dirty="0">
                <a:ea typeface="楷体_GB2312" charset="0"/>
                <a:cs typeface="Times New Roman" charset="0"/>
              </a:rPr>
              <a:t> </a:t>
            </a:r>
            <a:r>
              <a:rPr lang="en-US" altLang="zh-CN" sz="2200" b="1" i="1" dirty="0" err="1">
                <a:ea typeface="楷体_GB2312" charset="0"/>
                <a:cs typeface="Times New Roman" charset="0"/>
              </a:rPr>
              <a:t>leu</a:t>
            </a:r>
            <a:r>
              <a:rPr lang="en-US" altLang="zh-CN" sz="2200" b="1" i="1" baseline="30000" dirty="0">
                <a:ea typeface="楷体_GB2312" charset="0"/>
                <a:cs typeface="Times New Roman" charset="0"/>
              </a:rPr>
              <a:t>+ </a:t>
            </a:r>
            <a:r>
              <a:rPr lang="en-US" altLang="zh-CN" sz="2200" b="1" i="1" dirty="0" err="1">
                <a:ea typeface="楷体_GB2312" charset="0"/>
                <a:cs typeface="Times New Roman" charset="0"/>
              </a:rPr>
              <a:t>azi</a:t>
            </a:r>
            <a:r>
              <a:rPr lang="en-US" altLang="zh-CN" sz="2200" b="1" i="1" baseline="30000" dirty="0" err="1">
                <a:ea typeface="楷体_GB2312" charset="0"/>
                <a:cs typeface="Times New Roman" charset="0"/>
              </a:rPr>
              <a:t>s</a:t>
            </a:r>
            <a:r>
              <a:rPr lang="en-US" altLang="zh-CN" sz="2200" b="1" i="1" dirty="0">
                <a:ea typeface="楷体_GB2312" charset="0"/>
                <a:cs typeface="Times New Roman" charset="0"/>
              </a:rPr>
              <a:t> ton</a:t>
            </a:r>
            <a:r>
              <a:rPr lang="en-US" altLang="zh-CN" sz="2200" b="1" i="1" baseline="30000" dirty="0">
                <a:ea typeface="楷体_GB2312" charset="0"/>
                <a:cs typeface="Times New Roman" charset="0"/>
              </a:rPr>
              <a:t>s </a:t>
            </a:r>
            <a:r>
              <a:rPr lang="en-US" altLang="zh-CN" sz="2200" b="1" i="1" dirty="0">
                <a:ea typeface="楷体_GB2312" charset="0"/>
                <a:cs typeface="Times New Roman" charset="0"/>
              </a:rPr>
              <a:t>lac</a:t>
            </a:r>
            <a:r>
              <a:rPr lang="en-US" altLang="zh-CN" sz="2200" b="1" i="1" baseline="30000" dirty="0">
                <a:ea typeface="楷体_GB2312" charset="0"/>
                <a:cs typeface="Times New Roman" charset="0"/>
              </a:rPr>
              <a:t>+ </a:t>
            </a:r>
            <a:r>
              <a:rPr lang="en-US" altLang="zh-CN" sz="2200" b="1" i="1" dirty="0">
                <a:ea typeface="楷体_GB2312" charset="0"/>
                <a:cs typeface="Times New Roman" charset="0"/>
              </a:rPr>
              <a:t>gal</a:t>
            </a:r>
            <a:r>
              <a:rPr lang="en-US" altLang="zh-CN" sz="2200" b="1" i="1" baseline="30000" dirty="0">
                <a:ea typeface="楷体_GB2312" charset="0"/>
                <a:cs typeface="Times New Roman" charset="0"/>
              </a:rPr>
              <a:t>+ </a:t>
            </a:r>
            <a:r>
              <a:rPr lang="en-US" altLang="zh-CN" sz="2200" b="1" i="1" dirty="0" err="1">
                <a:ea typeface="楷体_GB2312" charset="0"/>
                <a:cs typeface="Times New Roman" charset="0"/>
              </a:rPr>
              <a:t>str</a:t>
            </a:r>
            <a:r>
              <a:rPr lang="en-US" altLang="zh-CN" sz="2200" b="1" i="1" baseline="30000" dirty="0" err="1">
                <a:ea typeface="楷体_GB2312" charset="0"/>
                <a:cs typeface="Times New Roman" charset="0"/>
              </a:rPr>
              <a:t>s</a:t>
            </a:r>
            <a:endParaRPr lang="en-US" altLang="zh-CN" sz="2200" b="1" i="1" baseline="30000" dirty="0">
              <a:ea typeface="楷体_GB2312" charset="0"/>
              <a:cs typeface="Times New Roman" charset="0"/>
            </a:endParaRPr>
          </a:p>
          <a:p>
            <a:pPr eaLnBrk="1" hangingPunct="1"/>
            <a:r>
              <a:rPr lang="en-US" altLang="zh-CN" sz="2200" b="1" dirty="0">
                <a:solidFill>
                  <a:srgbClr val="0000FF"/>
                </a:solidFill>
                <a:ea typeface="楷体_GB2312" charset="0"/>
                <a:cs typeface="Times New Roman" charset="0"/>
              </a:rPr>
              <a:t>F</a:t>
            </a:r>
            <a:r>
              <a:rPr lang="zh-CN" altLang="en-US" sz="2200" b="1" baseline="30000" dirty="0">
                <a:solidFill>
                  <a:srgbClr val="0000FF"/>
                </a:solidFill>
                <a:ea typeface="楷体_GB2312" charset="0"/>
                <a:cs typeface="Times New Roman" charset="0"/>
              </a:rPr>
              <a:t>－</a:t>
            </a:r>
            <a:r>
              <a:rPr lang="en-US" altLang="zh-CN" sz="2200" b="1" dirty="0">
                <a:ea typeface="楷体_GB2312" charset="0"/>
                <a:cs typeface="Times New Roman" charset="0"/>
              </a:rPr>
              <a:t>:  </a:t>
            </a:r>
            <a:r>
              <a:rPr lang="en-US" altLang="zh-CN" sz="2200" b="1" i="1" dirty="0" err="1">
                <a:ea typeface="楷体_GB2312" charset="0"/>
                <a:cs typeface="Times New Roman" charset="0"/>
              </a:rPr>
              <a:t>thr</a:t>
            </a:r>
            <a:r>
              <a:rPr lang="zh-CN" altLang="en-US" sz="2200" b="1" i="1" baseline="30000" dirty="0">
                <a:ea typeface="楷体_GB2312" charset="0"/>
                <a:cs typeface="Times New Roman" charset="0"/>
              </a:rPr>
              <a:t>－</a:t>
            </a:r>
            <a:r>
              <a:rPr lang="en-US" altLang="zh-CN" sz="2200" b="1" i="1" dirty="0" err="1">
                <a:ea typeface="楷体_GB2312" charset="0"/>
                <a:cs typeface="Times New Roman" charset="0"/>
              </a:rPr>
              <a:t>leu</a:t>
            </a:r>
            <a:r>
              <a:rPr lang="zh-CN" altLang="en-US" sz="2200" b="1" i="1" baseline="30000" dirty="0">
                <a:ea typeface="楷体_GB2312" charset="0"/>
                <a:cs typeface="Times New Roman" charset="0"/>
              </a:rPr>
              <a:t>－</a:t>
            </a:r>
            <a:r>
              <a:rPr lang="en-US" altLang="zh-CN" sz="2200" b="1" i="1" dirty="0" err="1">
                <a:ea typeface="楷体_GB2312" charset="0"/>
                <a:cs typeface="Times New Roman" charset="0"/>
              </a:rPr>
              <a:t>azi</a:t>
            </a:r>
            <a:r>
              <a:rPr lang="en-US" altLang="zh-CN" sz="2200" b="1" i="1" baseline="30000" dirty="0" err="1">
                <a:ea typeface="楷体_GB2312" charset="0"/>
                <a:cs typeface="Times New Roman" charset="0"/>
              </a:rPr>
              <a:t>r</a:t>
            </a:r>
            <a:r>
              <a:rPr lang="en-US" altLang="zh-CN" sz="2200" b="1" i="1" baseline="30000" dirty="0">
                <a:ea typeface="楷体_GB2312" charset="0"/>
                <a:cs typeface="Times New Roman" charset="0"/>
              </a:rPr>
              <a:t> </a:t>
            </a:r>
            <a:r>
              <a:rPr lang="en-US" altLang="zh-CN" sz="2200" b="1" i="1" dirty="0" err="1">
                <a:ea typeface="楷体_GB2312" charset="0"/>
                <a:cs typeface="Times New Roman" charset="0"/>
              </a:rPr>
              <a:t>ton</a:t>
            </a:r>
            <a:r>
              <a:rPr lang="en-US" altLang="zh-CN" sz="2200" b="1" i="1" baseline="30000" dirty="0" err="1">
                <a:ea typeface="楷体_GB2312" charset="0"/>
                <a:cs typeface="Times New Roman" charset="0"/>
              </a:rPr>
              <a:t>r</a:t>
            </a:r>
            <a:r>
              <a:rPr lang="en-US" altLang="zh-CN" sz="2200" b="1" i="1" baseline="30000" dirty="0">
                <a:ea typeface="楷体_GB2312" charset="0"/>
                <a:cs typeface="Times New Roman" charset="0"/>
              </a:rPr>
              <a:t> </a:t>
            </a:r>
            <a:r>
              <a:rPr lang="en-US" altLang="zh-CN" sz="2200" b="1" i="1" dirty="0">
                <a:ea typeface="楷体_GB2312" charset="0"/>
                <a:cs typeface="Times New Roman" charset="0"/>
              </a:rPr>
              <a:t>lac</a:t>
            </a:r>
            <a:r>
              <a:rPr lang="zh-CN" altLang="en-US" sz="2200" b="1" i="1" baseline="30000" dirty="0">
                <a:ea typeface="楷体_GB2312" charset="0"/>
                <a:cs typeface="Times New Roman" charset="0"/>
              </a:rPr>
              <a:t>－</a:t>
            </a:r>
            <a:r>
              <a:rPr lang="en-US" altLang="zh-CN" sz="2200" b="1" i="1" dirty="0">
                <a:ea typeface="楷体_GB2312" charset="0"/>
                <a:cs typeface="Times New Roman" charset="0"/>
              </a:rPr>
              <a:t>gal</a:t>
            </a:r>
            <a:r>
              <a:rPr lang="zh-CN" altLang="en-US" sz="2200" b="1" i="1" baseline="30000" dirty="0">
                <a:ea typeface="楷体_GB2312" charset="0"/>
                <a:cs typeface="Times New Roman" charset="0"/>
              </a:rPr>
              <a:t>－</a:t>
            </a:r>
            <a:r>
              <a:rPr lang="en-US" altLang="zh-CN" sz="2200" b="1" i="1" dirty="0" err="1">
                <a:solidFill>
                  <a:srgbClr val="009900"/>
                </a:solidFill>
                <a:ea typeface="楷体_GB2312" charset="0"/>
                <a:cs typeface="Times New Roman" charset="0"/>
              </a:rPr>
              <a:t>str</a:t>
            </a:r>
            <a:r>
              <a:rPr lang="en-US" altLang="zh-CN" sz="2200" b="1" i="1" baseline="30000" dirty="0" err="1">
                <a:solidFill>
                  <a:srgbClr val="009900"/>
                </a:solidFill>
                <a:ea typeface="楷体_GB2312" charset="0"/>
                <a:cs typeface="Times New Roman" charset="0"/>
              </a:rPr>
              <a:t>r</a:t>
            </a:r>
            <a:endParaRPr lang="en-US" altLang="zh-CN" sz="2200" b="1" i="1" baseline="30000" dirty="0">
              <a:solidFill>
                <a:srgbClr val="009900"/>
              </a:solidFill>
              <a:ea typeface="楷体_GB2312" charset="0"/>
              <a:cs typeface="Times New Roman" charset="0"/>
            </a:endParaRPr>
          </a:p>
        </p:txBody>
      </p:sp>
      <p:sp>
        <p:nvSpPr>
          <p:cNvPr id="9" name="Rectangle 8"/>
          <p:cNvSpPr/>
          <p:nvPr/>
        </p:nvSpPr>
        <p:spPr>
          <a:xfrm>
            <a:off x="4201583" y="2084950"/>
            <a:ext cx="4667250" cy="3785652"/>
          </a:xfrm>
          <a:prstGeom prst="rect">
            <a:avLst/>
          </a:prstGeom>
        </p:spPr>
        <p:txBody>
          <a:bodyPr wrap="square">
            <a:spAutoFit/>
          </a:bodyPr>
          <a:lstStyle/>
          <a:p>
            <a:pPr marL="457200" indent="-457200">
              <a:buAutoNum type="arabicPeriod"/>
            </a:pPr>
            <a:r>
              <a:rPr lang="en-US" sz="2000" dirty="0"/>
              <a:t>Mix </a:t>
            </a:r>
            <a:r>
              <a:rPr lang="en-US" sz="2000" dirty="0" err="1"/>
              <a:t>Hfr</a:t>
            </a:r>
            <a:r>
              <a:rPr lang="en-US" sz="2000" dirty="0"/>
              <a:t> and F</a:t>
            </a:r>
            <a:r>
              <a:rPr lang="en-US" sz="2000" baseline="30000" dirty="0"/>
              <a:t>-</a:t>
            </a:r>
            <a:r>
              <a:rPr lang="en-US" sz="2000" dirty="0"/>
              <a:t> strains</a:t>
            </a:r>
          </a:p>
          <a:p>
            <a:pPr marL="457200" indent="-457200">
              <a:buAutoNum type="arabicPeriod"/>
            </a:pPr>
            <a:endParaRPr lang="en-US" sz="2000" dirty="0"/>
          </a:p>
          <a:p>
            <a:pPr marL="457200" indent="-457200">
              <a:buFontTx/>
              <a:buAutoNum type="arabicPeriod"/>
            </a:pPr>
            <a:r>
              <a:rPr lang="en-US" altLang="zh-CN" sz="2000" dirty="0"/>
              <a:t>After timed intervals, mating is interrupted and cells are plated on selective medium to recover recombinants</a:t>
            </a:r>
          </a:p>
          <a:p>
            <a:pPr marL="457200" indent="-457200">
              <a:buFontTx/>
              <a:buAutoNum type="arabicPeriod"/>
            </a:pPr>
            <a:endParaRPr lang="en-US" altLang="zh-CN" sz="2000" dirty="0"/>
          </a:p>
          <a:p>
            <a:pPr marL="457200" indent="-457200">
              <a:buAutoNum type="arabicPeriod"/>
            </a:pPr>
            <a:r>
              <a:rPr lang="en-US" sz="2000" dirty="0"/>
              <a:t>Kill the </a:t>
            </a:r>
            <a:r>
              <a:rPr lang="en-US" sz="2000" dirty="0" err="1"/>
              <a:t>Hfr</a:t>
            </a:r>
            <a:r>
              <a:rPr lang="en-US" sz="2000" dirty="0"/>
              <a:t> donor cells with a medium containing </a:t>
            </a:r>
            <a:r>
              <a:rPr lang="en-US" sz="2000" dirty="0">
                <a:solidFill>
                  <a:srgbClr val="0000FF"/>
                </a:solidFill>
              </a:rPr>
              <a:t>streptomycin</a:t>
            </a:r>
          </a:p>
          <a:p>
            <a:pPr marL="457200" indent="-457200">
              <a:buAutoNum type="arabicPeriod"/>
            </a:pPr>
            <a:endParaRPr lang="en-US" sz="2000" dirty="0"/>
          </a:p>
          <a:p>
            <a:pPr marL="457200" indent="-457200">
              <a:buAutoNum type="arabicPeriod"/>
            </a:pPr>
            <a:r>
              <a:rPr lang="en-US" sz="2000" dirty="0"/>
              <a:t>Select F</a:t>
            </a:r>
            <a:r>
              <a:rPr lang="en-US" sz="2000" baseline="30000" dirty="0"/>
              <a:t>-</a:t>
            </a:r>
            <a:r>
              <a:rPr lang="en-US" sz="2000" dirty="0"/>
              <a:t> cells with medium lacking threonine.</a:t>
            </a:r>
          </a:p>
        </p:txBody>
      </p:sp>
      <p:sp>
        <p:nvSpPr>
          <p:cNvPr id="10" name="Rectangle 9"/>
          <p:cNvSpPr/>
          <p:nvPr/>
        </p:nvSpPr>
        <p:spPr>
          <a:xfrm>
            <a:off x="148167" y="5648464"/>
            <a:ext cx="4572000" cy="707886"/>
          </a:xfrm>
          <a:prstGeom prst="rect">
            <a:avLst/>
          </a:prstGeom>
        </p:spPr>
        <p:txBody>
          <a:bodyPr>
            <a:spAutoFit/>
          </a:bodyPr>
          <a:lstStyle/>
          <a:p>
            <a:r>
              <a:rPr lang="en-US" sz="2000" dirty="0"/>
              <a:t>5. Determine time and recombination frequencies</a:t>
            </a:r>
          </a:p>
        </p:txBody>
      </p:sp>
      <p:pic>
        <p:nvPicPr>
          <p:cNvPr id="3" name="音频 2">
            <a:hlinkClick r:id="" action="ppaction://media"/>
            <a:extLst>
              <a:ext uri="{FF2B5EF4-FFF2-40B4-BE49-F238E27FC236}">
                <a16:creationId xmlns:a16="http://schemas.microsoft.com/office/drawing/2014/main" id="{1820E8E6-C42B-EC4F-9058-80732AEF956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285123622"/>
      </p:ext>
    </p:extLst>
  </p:cSld>
  <p:clrMapOvr>
    <a:masterClrMapping/>
  </p:clrMapOvr>
  <mc:AlternateContent xmlns:mc="http://schemas.openxmlformats.org/markup-compatibility/2006" xmlns:p14="http://schemas.microsoft.com/office/powerpoint/2010/main">
    <mc:Choice Requires="p14">
      <p:transition spd="slow" p14:dur="2000" advTm="82744"/>
    </mc:Choice>
    <mc:Fallback xmlns="">
      <p:transition spd="slow" advTm="82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 y="-20948"/>
            <a:ext cx="4847167" cy="1174750"/>
          </a:xfrm>
        </p:spPr>
        <p:txBody>
          <a:bodyPr>
            <a:normAutofit fontScale="90000"/>
          </a:bodyPr>
          <a:lstStyle/>
          <a:p>
            <a:pPr marL="266700" indent="-266700" eaLnBrk="1" hangingPunct="1">
              <a:spcBef>
                <a:spcPct val="50000"/>
              </a:spcBef>
            </a:pPr>
            <a:r>
              <a:rPr lang="en-US" altLang="zh-CN" sz="2400" dirty="0">
                <a:effectLst/>
              </a:rPr>
              <a:t>During conjugation, </a:t>
            </a:r>
            <a:r>
              <a:rPr lang="en-US" altLang="zh-CN" sz="2400" dirty="0" err="1">
                <a:effectLst/>
              </a:rPr>
              <a:t>Hfr</a:t>
            </a:r>
            <a:r>
              <a:rPr lang="en-US" altLang="zh-CN" sz="2400" dirty="0">
                <a:effectLst/>
              </a:rPr>
              <a:t> strains transmit host chromosome to F</a:t>
            </a:r>
            <a:r>
              <a:rPr lang="en-US" altLang="zh-CN" sz="2400" baseline="30000" dirty="0">
                <a:effectLst/>
              </a:rPr>
              <a:t>–</a:t>
            </a:r>
            <a:r>
              <a:rPr lang="en-US" altLang="zh-CN" sz="2400" dirty="0">
                <a:effectLst/>
              </a:rPr>
              <a:t> in linear manner</a:t>
            </a:r>
          </a:p>
        </p:txBody>
      </p:sp>
      <p:sp>
        <p:nvSpPr>
          <p:cNvPr id="49157"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3C1F3135-13ED-6849-A357-A81B6A3461FA}" type="slidenum">
              <a:rPr lang="en-US" sz="1000">
                <a:solidFill>
                  <a:srgbClr val="898989"/>
                </a:solidFill>
                <a:latin typeface="Helvetica" charset="0"/>
                <a:cs typeface="Helvetica" charset="0"/>
              </a:rPr>
              <a:pPr eaLnBrk="1" hangingPunct="1"/>
              <a:t>52</a:t>
            </a:fld>
            <a:endParaRPr lang="en-US" sz="1000">
              <a:solidFill>
                <a:srgbClr val="898989"/>
              </a:solidFill>
              <a:latin typeface="Helvetica" charset="0"/>
              <a:cs typeface="Helvetica" charset="0"/>
            </a:endParaRPr>
          </a:p>
        </p:txBody>
      </p:sp>
      <p:sp>
        <p:nvSpPr>
          <p:cNvPr id="49159" name="TextBox 5"/>
          <p:cNvSpPr txBox="1">
            <a:spLocks noChangeArrowheads="1"/>
          </p:cNvSpPr>
          <p:nvPr/>
        </p:nvSpPr>
        <p:spPr bwMode="auto">
          <a:xfrm>
            <a:off x="7704138" y="6016625"/>
            <a:ext cx="982662" cy="3063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algn="r" eaLnBrk="1" hangingPunct="1"/>
            <a:r>
              <a:rPr lang="en-US" sz="1400">
                <a:latin typeface="Helvetica" charset="0"/>
                <a:cs typeface="Helvetica" charset="0"/>
              </a:rPr>
              <a:t>Fig. 14.20</a:t>
            </a:r>
          </a:p>
        </p:txBody>
      </p:sp>
      <p:pic>
        <p:nvPicPr>
          <p:cNvPr id="12" name="Picture 3" descr="F17_1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016499" y="0"/>
            <a:ext cx="2783417" cy="664202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1" name="Rectangle 10"/>
          <p:cNvSpPr/>
          <p:nvPr/>
        </p:nvSpPr>
        <p:spPr>
          <a:xfrm>
            <a:off x="285750" y="1126794"/>
            <a:ext cx="4561415" cy="5586145"/>
          </a:xfrm>
          <a:prstGeom prst="rect">
            <a:avLst/>
          </a:prstGeom>
        </p:spPr>
        <p:txBody>
          <a:bodyPr wrap="square">
            <a:spAutoFit/>
          </a:bodyPr>
          <a:lstStyle/>
          <a:p>
            <a:pPr marL="342900" indent="-342900">
              <a:buFont typeface="+mj-lt"/>
              <a:buAutoNum type="arabicPeriod"/>
            </a:pPr>
            <a:r>
              <a:rPr lang="en-US" sz="2100" dirty="0"/>
              <a:t>Single- stranded DNA transfer begins from the site at which the F plasmid is inserted (site O)</a:t>
            </a:r>
          </a:p>
          <a:p>
            <a:pPr marL="342900" indent="-342900">
              <a:buFont typeface="+mj-lt"/>
              <a:buAutoNum type="arabicPeriod"/>
            </a:pPr>
            <a:endParaRPr lang="en-US" sz="2100" dirty="0"/>
          </a:p>
          <a:p>
            <a:pPr marL="342900" indent="-342900">
              <a:buFont typeface="+mj-lt"/>
              <a:buAutoNum type="arabicPeriod"/>
            </a:pPr>
            <a:r>
              <a:rPr lang="en-US" sz="2100" dirty="0"/>
              <a:t>The transfer rate is constant, about 1% of chromosome per minute</a:t>
            </a:r>
          </a:p>
          <a:p>
            <a:pPr marL="342900" indent="-342900">
              <a:buFont typeface="+mj-lt"/>
              <a:buAutoNum type="arabicPeriod"/>
            </a:pPr>
            <a:endParaRPr lang="en-US" sz="2100" dirty="0"/>
          </a:p>
          <a:p>
            <a:pPr marL="342900" indent="-342900">
              <a:buFont typeface="+mj-lt"/>
              <a:buAutoNum type="arabicPeriod"/>
            </a:pPr>
            <a:r>
              <a:rPr lang="en-US" sz="2100" dirty="0"/>
              <a:t>The transfer process will generally stop before the farther- most genes are transferred</a:t>
            </a:r>
          </a:p>
          <a:p>
            <a:pPr marL="342900" indent="-342900">
              <a:buFont typeface="+mj-lt"/>
              <a:buAutoNum type="arabicPeriod"/>
            </a:pPr>
            <a:endParaRPr lang="en-US" sz="2100" dirty="0"/>
          </a:p>
          <a:p>
            <a:pPr marL="342900" indent="-342900">
              <a:buFont typeface="+mj-lt"/>
              <a:buAutoNum type="arabicPeriod"/>
            </a:pPr>
            <a:r>
              <a:rPr lang="en-US" sz="2100" dirty="0"/>
              <a:t>Genes close to O are included in higher number of exconjugants. </a:t>
            </a:r>
          </a:p>
          <a:p>
            <a:pPr marL="342900" indent="-342900">
              <a:buFont typeface="+mj-lt"/>
              <a:buAutoNum type="arabicPeriod"/>
            </a:pPr>
            <a:endParaRPr lang="en-US" sz="2100" dirty="0"/>
          </a:p>
          <a:p>
            <a:pPr marL="342900" indent="-342900">
              <a:buFont typeface="+mj-lt"/>
              <a:buAutoNum type="arabicPeriod"/>
            </a:pPr>
            <a:r>
              <a:rPr lang="en-US" sz="2100" dirty="0"/>
              <a:t>Genes farther to O are included in fewer </a:t>
            </a:r>
            <a:r>
              <a:rPr lang="en-US" sz="2100" dirty="0" err="1"/>
              <a:t>exconjugants</a:t>
            </a:r>
            <a:r>
              <a:rPr lang="en-US" sz="2100" dirty="0"/>
              <a:t>.</a:t>
            </a:r>
          </a:p>
        </p:txBody>
      </p:sp>
      <p:pic>
        <p:nvPicPr>
          <p:cNvPr id="4" name="音频 3">
            <a:hlinkClick r:id="" action="ppaction://media"/>
            <a:extLst>
              <a:ext uri="{FF2B5EF4-FFF2-40B4-BE49-F238E27FC236}">
                <a16:creationId xmlns:a16="http://schemas.microsoft.com/office/drawing/2014/main" id="{342F77BF-74D5-5046-A231-33325C8AC42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307936057"/>
      </p:ext>
    </p:extLst>
  </p:cSld>
  <p:clrMapOvr>
    <a:masterClrMapping/>
  </p:clrMapOvr>
  <mc:AlternateContent xmlns:mc="http://schemas.openxmlformats.org/markup-compatibility/2006" xmlns:p14="http://schemas.microsoft.com/office/powerpoint/2010/main">
    <mc:Choice Requires="p14">
      <p:transition spd="slow" p14:dur="2000" advTm="53991"/>
    </mc:Choice>
    <mc:Fallback xmlns="">
      <p:transition spd="slow" advTm="539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
            <a:ext cx="9144000" cy="889529"/>
          </a:xfrm>
        </p:spPr>
        <p:txBody>
          <a:bodyPr>
            <a:normAutofit fontScale="90000"/>
          </a:bodyPr>
          <a:lstStyle/>
          <a:p>
            <a:r>
              <a:rPr lang="en-US" dirty="0">
                <a:effectLst/>
                <a:latin typeface="Helvetica" charset="0"/>
                <a:ea typeface="ＭＳ Ｐゴシック" charset="0"/>
                <a:cs typeface="Helvetica" charset="0"/>
              </a:rPr>
              <a:t>Mapping genes by interrupted-mating </a:t>
            </a:r>
            <a:br>
              <a:rPr lang="en-US" dirty="0">
                <a:effectLst/>
                <a:latin typeface="Helvetica" charset="0"/>
                <a:ea typeface="ＭＳ Ｐゴシック" charset="0"/>
                <a:cs typeface="Helvetica" charset="0"/>
              </a:rPr>
            </a:br>
            <a:r>
              <a:rPr lang="en-US" dirty="0">
                <a:effectLst/>
                <a:latin typeface="Helvetica" charset="0"/>
                <a:ea typeface="ＭＳ Ｐゴシック" charset="0"/>
                <a:cs typeface="Helvetica" charset="0"/>
              </a:rPr>
              <a:t>with </a:t>
            </a:r>
            <a:r>
              <a:rPr lang="en-US" dirty="0" err="1">
                <a:effectLst/>
                <a:latin typeface="Helvetica" charset="0"/>
                <a:ea typeface="ＭＳ Ｐゴシック" charset="0"/>
                <a:cs typeface="Helvetica" charset="0"/>
              </a:rPr>
              <a:t>Hfr</a:t>
            </a:r>
            <a:r>
              <a:rPr lang="en-US" dirty="0">
                <a:effectLst/>
                <a:latin typeface="Helvetica" charset="0"/>
                <a:ea typeface="ＭＳ Ｐゴシック" charset="0"/>
                <a:cs typeface="Helvetica" charset="0"/>
              </a:rPr>
              <a:t> and F</a:t>
            </a:r>
            <a:r>
              <a:rPr lang="en-US" baseline="30000" dirty="0">
                <a:effectLst/>
                <a:latin typeface="Helvetica" charset="0"/>
                <a:ea typeface="ＭＳ Ｐゴシック" charset="0"/>
                <a:cs typeface="Helvetica" charset="0"/>
              </a:rPr>
              <a:t>−</a:t>
            </a:r>
            <a:r>
              <a:rPr lang="en-US" dirty="0">
                <a:effectLst/>
                <a:latin typeface="Helvetica" charset="0"/>
                <a:ea typeface="ＭＳ Ｐゴシック" charset="0"/>
                <a:cs typeface="Helvetica" charset="0"/>
              </a:rPr>
              <a:t> strains</a:t>
            </a:r>
          </a:p>
        </p:txBody>
      </p:sp>
      <p:sp>
        <p:nvSpPr>
          <p:cNvPr id="5018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EA9E2D-6DE1-7647-BC00-3D9E497340C8}" type="slidenum">
              <a:rPr lang="en-US" sz="1000">
                <a:solidFill>
                  <a:srgbClr val="898989"/>
                </a:solidFill>
                <a:latin typeface="Helvetica" charset="0"/>
                <a:cs typeface="Helvetica" charset="0"/>
              </a:rPr>
              <a:pPr eaLnBrk="1" hangingPunct="1"/>
              <a:t>53</a:t>
            </a:fld>
            <a:endParaRPr lang="en-US" sz="1000">
              <a:solidFill>
                <a:srgbClr val="898989"/>
              </a:solidFill>
              <a:latin typeface="Helvetica" charset="0"/>
              <a:cs typeface="Helvetica" charset="0"/>
            </a:endParaRPr>
          </a:p>
        </p:txBody>
      </p:sp>
      <p:pic>
        <p:nvPicPr>
          <p:cNvPr id="50181" name="Picture 6" descr="Ch14_21.tiff"/>
          <p:cNvPicPr>
            <a:picLocks noChangeAspect="1"/>
          </p:cNvPicPr>
          <p:nvPr/>
        </p:nvPicPr>
        <p:blipFill>
          <a:blip r:embed="rId5">
            <a:extLst>
              <a:ext uri="{28A0092B-C50C-407E-A947-70E740481C1C}">
                <a14:useLocalDpi xmlns:a14="http://schemas.microsoft.com/office/drawing/2010/main" val="0"/>
              </a:ext>
            </a:extLst>
          </a:blip>
          <a:srcRect t="7185" r="1500" b="39090"/>
          <a:stretch>
            <a:fillRect/>
          </a:stretch>
        </p:blipFill>
        <p:spPr bwMode="auto">
          <a:xfrm>
            <a:off x="303214" y="1499130"/>
            <a:ext cx="4268787" cy="242948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0182" name="TextBox 11"/>
          <p:cNvSpPr txBox="1">
            <a:spLocks noChangeArrowheads="1"/>
          </p:cNvSpPr>
          <p:nvPr/>
        </p:nvSpPr>
        <p:spPr bwMode="auto">
          <a:xfrm>
            <a:off x="171450" y="970492"/>
            <a:ext cx="2878138" cy="369888"/>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charset="0"/>
                <a:cs typeface="Helvetica" charset="0"/>
              </a:rPr>
              <a:t>(a) Time of gene transfer</a:t>
            </a:r>
          </a:p>
        </p:txBody>
      </p:sp>
      <p:sp>
        <p:nvSpPr>
          <p:cNvPr id="50183" name="TextBox 12"/>
          <p:cNvSpPr txBox="1">
            <a:spLocks noChangeArrowheads="1"/>
          </p:cNvSpPr>
          <p:nvPr/>
        </p:nvSpPr>
        <p:spPr bwMode="auto">
          <a:xfrm>
            <a:off x="457200" y="4420131"/>
            <a:ext cx="4326467" cy="3693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square">
            <a:spAutoFit/>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r>
              <a:rPr lang="en-US" sz="1800" b="1" dirty="0">
                <a:latin typeface="Helvetica" charset="0"/>
                <a:cs typeface="Helvetica" charset="0"/>
              </a:rPr>
              <a:t>(b) Map based on mating results</a:t>
            </a:r>
          </a:p>
        </p:txBody>
      </p:sp>
      <p:pic>
        <p:nvPicPr>
          <p:cNvPr id="50184" name="Picture 13" descr="Ch14_21.tiff"/>
          <p:cNvPicPr>
            <a:picLocks noChangeAspect="1"/>
          </p:cNvPicPr>
          <p:nvPr/>
        </p:nvPicPr>
        <p:blipFill>
          <a:blip r:embed="rId5">
            <a:extLst>
              <a:ext uri="{28A0092B-C50C-407E-A947-70E740481C1C}">
                <a14:useLocalDpi xmlns:a14="http://schemas.microsoft.com/office/drawing/2010/main" val="0"/>
              </a:ext>
            </a:extLst>
          </a:blip>
          <a:srcRect t="70419" r="1500" b="719"/>
          <a:stretch>
            <a:fillRect/>
          </a:stretch>
        </p:blipFill>
        <p:spPr bwMode="auto">
          <a:xfrm>
            <a:off x="457200" y="4905374"/>
            <a:ext cx="4741969" cy="145097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14" name="Rectangle 3"/>
          <p:cNvSpPr>
            <a:spLocks noChangeArrowheads="1"/>
          </p:cNvSpPr>
          <p:nvPr/>
        </p:nvSpPr>
        <p:spPr bwMode="auto">
          <a:xfrm>
            <a:off x="5090583" y="1501329"/>
            <a:ext cx="3835929" cy="3754874"/>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wrap="square">
            <a:spAutoFit/>
          </a:bodyPr>
          <a:lstStyle/>
          <a:p>
            <a:pPr marL="266700" indent="-266700" eaLnBrk="1" hangingPunct="1">
              <a:spcBef>
                <a:spcPct val="50000"/>
              </a:spcBef>
              <a:buFontTx/>
              <a:buChar char="•"/>
            </a:pPr>
            <a:r>
              <a:rPr kumimoji="0" lang="en-US" altLang="zh-CN" sz="2800" dirty="0">
                <a:solidFill>
                  <a:srgbClr val="0000FF"/>
                </a:solidFill>
                <a:latin typeface="Arial" charset="0"/>
              </a:rPr>
              <a:t>Genes are mapped according to time of appearance of recombinants.</a:t>
            </a:r>
          </a:p>
          <a:p>
            <a:pPr marL="266700" indent="-266700" eaLnBrk="1" hangingPunct="1">
              <a:spcBef>
                <a:spcPct val="50000"/>
              </a:spcBef>
              <a:buFontTx/>
              <a:buChar char="•"/>
            </a:pPr>
            <a:r>
              <a:rPr lang="en-US" altLang="zh-CN" sz="2800" dirty="0">
                <a:solidFill>
                  <a:srgbClr val="0000FF"/>
                </a:solidFill>
              </a:rPr>
              <a:t>Genes enter F</a:t>
            </a:r>
            <a:r>
              <a:rPr lang="en-US" altLang="zh-CN" sz="2800" baseline="30000" dirty="0">
                <a:solidFill>
                  <a:srgbClr val="0000FF"/>
                </a:solidFill>
              </a:rPr>
              <a:t>-</a:t>
            </a:r>
            <a:r>
              <a:rPr lang="en-US" altLang="zh-CN" sz="2800" dirty="0">
                <a:solidFill>
                  <a:srgbClr val="0000FF"/>
                </a:solidFill>
              </a:rPr>
              <a:t> early will have higher frequency in the F</a:t>
            </a:r>
            <a:r>
              <a:rPr lang="en-US" altLang="zh-CN" sz="2800" baseline="30000" dirty="0">
                <a:solidFill>
                  <a:srgbClr val="0000FF"/>
                </a:solidFill>
              </a:rPr>
              <a:t>-</a:t>
            </a:r>
            <a:r>
              <a:rPr lang="en-US" altLang="zh-CN" sz="2800" dirty="0">
                <a:solidFill>
                  <a:srgbClr val="0000FF"/>
                </a:solidFill>
              </a:rPr>
              <a:t> recombinant</a:t>
            </a:r>
            <a:endParaRPr kumimoji="0" lang="en-US" altLang="zh-CN" sz="2800" dirty="0">
              <a:solidFill>
                <a:srgbClr val="0000FF"/>
              </a:solidFill>
              <a:latin typeface="Arial" charset="0"/>
            </a:endParaRPr>
          </a:p>
        </p:txBody>
      </p:sp>
      <p:pic>
        <p:nvPicPr>
          <p:cNvPr id="3" name="音频 2">
            <a:hlinkClick r:id="" action="ppaction://media"/>
            <a:extLst>
              <a:ext uri="{FF2B5EF4-FFF2-40B4-BE49-F238E27FC236}">
                <a16:creationId xmlns:a16="http://schemas.microsoft.com/office/drawing/2014/main" id="{9DE2EFC9-40D9-B54D-AD80-664651262D4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498450791"/>
      </p:ext>
    </p:extLst>
  </p:cSld>
  <p:clrMapOvr>
    <a:masterClrMapping/>
  </p:clrMapOvr>
  <mc:AlternateContent xmlns:mc="http://schemas.openxmlformats.org/markup-compatibility/2006" xmlns:p14="http://schemas.microsoft.com/office/powerpoint/2010/main">
    <mc:Choice Requires="p14">
      <p:transition spd="slow" p14:dur="2000" advTm="19914"/>
    </mc:Choice>
    <mc:Fallback xmlns="">
      <p:transition spd="slow" advTm="1991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
            <a:ext cx="9144000" cy="889529"/>
          </a:xfrm>
        </p:spPr>
        <p:txBody>
          <a:bodyPr>
            <a:normAutofit/>
          </a:bodyPr>
          <a:lstStyle/>
          <a:p>
            <a:pPr eaLnBrk="1" hangingPunct="1">
              <a:lnSpc>
                <a:spcPct val="90000"/>
              </a:lnSpc>
            </a:pPr>
            <a:r>
              <a:rPr lang="en-US" altLang="zh-CN" sz="3000" dirty="0">
                <a:effectLst/>
                <a:latin typeface="Arial"/>
                <a:ea typeface="华文新魏" charset="0"/>
                <a:cs typeface="Arial"/>
              </a:rPr>
              <a:t>Partial genetic map of the </a:t>
            </a:r>
            <a:r>
              <a:rPr lang="en-US" altLang="zh-CN" sz="3000" i="1" dirty="0">
                <a:effectLst/>
                <a:latin typeface="Arial"/>
                <a:ea typeface="华文新魏" charset="0"/>
                <a:cs typeface="Arial"/>
              </a:rPr>
              <a:t>E. coli</a:t>
            </a:r>
            <a:r>
              <a:rPr lang="en-US" altLang="zh-CN" sz="3000" dirty="0">
                <a:effectLst/>
                <a:latin typeface="Arial"/>
                <a:ea typeface="华文新魏" charset="0"/>
                <a:cs typeface="Arial"/>
              </a:rPr>
              <a:t> chromosome</a:t>
            </a:r>
          </a:p>
        </p:txBody>
      </p:sp>
      <p:sp>
        <p:nvSpPr>
          <p:cNvPr id="5018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EA9E2D-6DE1-7647-BC00-3D9E497340C8}" type="slidenum">
              <a:rPr lang="en-US" sz="1000">
                <a:solidFill>
                  <a:srgbClr val="898989"/>
                </a:solidFill>
                <a:latin typeface="Helvetica" charset="0"/>
                <a:cs typeface="Helvetica" charset="0"/>
              </a:rPr>
              <a:pPr eaLnBrk="1" hangingPunct="1"/>
              <a:t>54</a:t>
            </a:fld>
            <a:endParaRPr lang="en-US" sz="1000">
              <a:solidFill>
                <a:srgbClr val="898989"/>
              </a:solidFill>
              <a:latin typeface="Helvetica" charset="0"/>
              <a:cs typeface="Helvetica" charset="0"/>
            </a:endParaRPr>
          </a:p>
        </p:txBody>
      </p:sp>
      <p:pic>
        <p:nvPicPr>
          <p:cNvPr id="6" name="Picture 2" descr="14_16"/>
          <p:cNvPicPr>
            <a:picLocks noChangeAspect="1" noChangeArrowheads="1"/>
          </p:cNvPicPr>
          <p:nvPr/>
        </p:nvPicPr>
        <p:blipFill>
          <a:blip r:embed="rId5">
            <a:extLst>
              <a:ext uri="{28A0092B-C50C-407E-A947-70E740481C1C}">
                <a14:useLocalDpi xmlns:a14="http://schemas.microsoft.com/office/drawing/2010/main" val="0"/>
              </a:ext>
            </a:extLst>
          </a:blip>
          <a:srcRect l="21523" t="53214" r="20245"/>
          <a:stretch>
            <a:fillRect/>
          </a:stretch>
        </p:blipFill>
        <p:spPr bwMode="auto">
          <a:xfrm>
            <a:off x="942446" y="1387475"/>
            <a:ext cx="5040312" cy="49688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7" name="Text Box 5"/>
          <p:cNvSpPr txBox="1">
            <a:spLocks noChangeArrowheads="1"/>
          </p:cNvSpPr>
          <p:nvPr/>
        </p:nvSpPr>
        <p:spPr bwMode="auto">
          <a:xfrm>
            <a:off x="3814762" y="1159404"/>
            <a:ext cx="5329238" cy="830997"/>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cs typeface="宋体" charset="0"/>
              </a:defRPr>
            </a:lvl2pPr>
            <a:lvl3pPr>
              <a:defRPr kumimoji="1" sz="2400">
                <a:solidFill>
                  <a:schemeClr val="tx1"/>
                </a:solidFill>
                <a:latin typeface="Times New Roman" charset="0"/>
                <a:ea typeface="宋体" charset="0"/>
                <a:cs typeface="宋体" charset="0"/>
              </a:defRPr>
            </a:lvl3pPr>
            <a:lvl4pPr>
              <a:defRPr kumimoji="1" sz="2000">
                <a:solidFill>
                  <a:schemeClr val="tx1"/>
                </a:solidFill>
                <a:latin typeface="Times New Roman" charset="0"/>
                <a:ea typeface="宋体" charset="0"/>
                <a:cs typeface="宋体" charset="0"/>
              </a:defRPr>
            </a:lvl4pPr>
            <a:lvl5pPr>
              <a:defRPr kumimoji="1" sz="2000">
                <a:solidFill>
                  <a:schemeClr val="tx1"/>
                </a:solidFill>
                <a:latin typeface="Times New Roman" charset="0"/>
                <a:ea typeface="宋体" charset="0"/>
                <a:cs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9pPr>
          </a:lstStyle>
          <a:p>
            <a:pPr algn="ctr" eaLnBrk="1" hangingPunct="1"/>
            <a:r>
              <a:rPr lang="en-US" altLang="zh-CN" sz="2400" b="1" dirty="0">
                <a:solidFill>
                  <a:srgbClr val="0000FF"/>
                </a:solidFill>
                <a:ea typeface="楷体_GB2312" charset="0"/>
                <a:cs typeface="楷体_GB2312" charset="0"/>
              </a:rPr>
              <a:t>The resolution of genetic map by </a:t>
            </a:r>
            <a:r>
              <a:rPr lang="en-US" altLang="zh-CN" sz="2400" b="1" dirty="0" err="1">
                <a:solidFill>
                  <a:srgbClr val="0000FF"/>
                </a:solidFill>
                <a:ea typeface="楷体_GB2312" charset="0"/>
                <a:cs typeface="楷体_GB2312" charset="0"/>
              </a:rPr>
              <a:t>interupted</a:t>
            </a:r>
            <a:r>
              <a:rPr lang="en-US" altLang="zh-CN" sz="2400" b="1" dirty="0">
                <a:solidFill>
                  <a:srgbClr val="0000FF"/>
                </a:solidFill>
                <a:ea typeface="楷体_GB2312" charset="0"/>
                <a:cs typeface="楷体_GB2312" charset="0"/>
              </a:rPr>
              <a:t>-mating is 2 min</a:t>
            </a:r>
            <a:r>
              <a:rPr lang="zh-CN" altLang="en-US" sz="2400" b="1" dirty="0">
                <a:solidFill>
                  <a:srgbClr val="0000FF"/>
                </a:solidFill>
                <a:ea typeface="楷体_GB2312" charset="0"/>
                <a:cs typeface="楷体_GB2312" charset="0"/>
              </a:rPr>
              <a:t>。</a:t>
            </a:r>
          </a:p>
        </p:txBody>
      </p:sp>
      <p:pic>
        <p:nvPicPr>
          <p:cNvPr id="3" name="音频 2">
            <a:hlinkClick r:id="" action="ppaction://media"/>
            <a:extLst>
              <a:ext uri="{FF2B5EF4-FFF2-40B4-BE49-F238E27FC236}">
                <a16:creationId xmlns:a16="http://schemas.microsoft.com/office/drawing/2014/main" id="{0E3CC5C9-15AC-2C49-8D8E-6D48C92E1DF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4051470922"/>
      </p:ext>
    </p:extLst>
  </p:cSld>
  <p:clrMapOvr>
    <a:masterClrMapping/>
  </p:clrMapOvr>
  <mc:AlternateContent xmlns:mc="http://schemas.openxmlformats.org/markup-compatibility/2006" xmlns:p14="http://schemas.microsoft.com/office/powerpoint/2010/main">
    <mc:Choice Requires="p14">
      <p:transition spd="slow" p14:dur="2000" advTm="8889"/>
    </mc:Choice>
    <mc:Fallback xmlns="">
      <p:transition spd="slow" advTm="888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
            <a:ext cx="9144000" cy="889529"/>
          </a:xfrm>
        </p:spPr>
        <p:txBody>
          <a:bodyPr>
            <a:normAutofit/>
          </a:bodyPr>
          <a:lstStyle/>
          <a:p>
            <a:pPr eaLnBrk="1" hangingPunct="1">
              <a:lnSpc>
                <a:spcPct val="90000"/>
              </a:lnSpc>
            </a:pPr>
            <a:r>
              <a:rPr lang="en-US" altLang="zh-CN" dirty="0">
                <a:effectLst/>
                <a:latin typeface="Arial"/>
                <a:ea typeface="华文新魏" charset="0"/>
                <a:cs typeface="Arial"/>
              </a:rPr>
              <a:t>Recombination analysis improves accuracy of map</a:t>
            </a:r>
          </a:p>
        </p:txBody>
      </p:sp>
      <p:sp>
        <p:nvSpPr>
          <p:cNvPr id="5018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EA9E2D-6DE1-7647-BC00-3D9E497340C8}" type="slidenum">
              <a:rPr lang="en-US" sz="1000">
                <a:solidFill>
                  <a:srgbClr val="898989"/>
                </a:solidFill>
                <a:latin typeface="Helvetica" charset="0"/>
                <a:cs typeface="Helvetica" charset="0"/>
              </a:rPr>
              <a:pPr eaLnBrk="1" hangingPunct="1"/>
              <a:t>55</a:t>
            </a:fld>
            <a:endParaRPr lang="en-US" sz="1000">
              <a:solidFill>
                <a:srgbClr val="898989"/>
              </a:solidFill>
              <a:latin typeface="Helvetica" charset="0"/>
              <a:cs typeface="Helvetica" charset="0"/>
            </a:endParaRPr>
          </a:p>
        </p:txBody>
      </p:sp>
      <p:sp>
        <p:nvSpPr>
          <p:cNvPr id="8" name="Rectangle 3"/>
          <p:cNvSpPr>
            <a:spLocks noChangeArrowheads="1"/>
          </p:cNvSpPr>
          <p:nvPr/>
        </p:nvSpPr>
        <p:spPr bwMode="auto">
          <a:xfrm>
            <a:off x="169333" y="1314980"/>
            <a:ext cx="8517467" cy="4911725"/>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lstStyle/>
          <a:p>
            <a:pPr marL="342900" indent="-342900" eaLnBrk="1" hangingPunct="1">
              <a:lnSpc>
                <a:spcPct val="95000"/>
              </a:lnSpc>
              <a:spcBef>
                <a:spcPct val="40000"/>
              </a:spcBef>
              <a:buFontTx/>
              <a:buChar char="•"/>
            </a:pPr>
            <a:r>
              <a:rPr lang="en-US" altLang="zh-CN" sz="2800" dirty="0">
                <a:solidFill>
                  <a:srgbClr val="0000FF"/>
                </a:solidFill>
                <a:latin typeface="Arial" charset="0"/>
                <a:cs typeface="Arial" charset="0"/>
              </a:rPr>
              <a:t>Interrupted mating experiments accurate to only 2 minutes</a:t>
            </a:r>
          </a:p>
          <a:p>
            <a:pPr marL="342900" indent="-342900" eaLnBrk="1" hangingPunct="1">
              <a:lnSpc>
                <a:spcPct val="95000"/>
              </a:lnSpc>
              <a:spcBef>
                <a:spcPct val="40000"/>
              </a:spcBef>
              <a:buFontTx/>
              <a:buChar char="•"/>
            </a:pPr>
            <a:r>
              <a:rPr lang="en-US" altLang="zh-CN" sz="2800" dirty="0">
                <a:latin typeface="Arial" charset="0"/>
                <a:cs typeface="Arial" charset="0"/>
              </a:rPr>
              <a:t>Frequency of recombination between genes is more accurate</a:t>
            </a:r>
          </a:p>
          <a:p>
            <a:pPr marL="342900" indent="-342900" eaLnBrk="1" hangingPunct="1">
              <a:lnSpc>
                <a:spcPct val="95000"/>
              </a:lnSpc>
              <a:spcBef>
                <a:spcPct val="40000"/>
              </a:spcBef>
              <a:buFontTx/>
              <a:buChar char="•"/>
            </a:pPr>
            <a:r>
              <a:rPr lang="en-US" altLang="zh-CN" sz="2800" dirty="0">
                <a:solidFill>
                  <a:srgbClr val="0000FF"/>
                </a:solidFill>
                <a:latin typeface="Arial" charset="0"/>
                <a:cs typeface="Arial" charset="0"/>
              </a:rPr>
              <a:t>Considering only exconjugants that have all of the genes to be mapped </a:t>
            </a:r>
            <a:r>
              <a:rPr lang="en-US" altLang="zh-CN" sz="2800" dirty="0">
                <a:solidFill>
                  <a:srgbClr val="009900"/>
                </a:solidFill>
                <a:latin typeface="Arial" charset="0"/>
                <a:cs typeface="Arial" charset="0"/>
              </a:rPr>
              <a:t>(select for the last gene transferred)</a:t>
            </a:r>
          </a:p>
          <a:p>
            <a:pPr marL="342900" indent="-342900" eaLnBrk="1" hangingPunct="1">
              <a:lnSpc>
                <a:spcPct val="95000"/>
              </a:lnSpc>
              <a:spcBef>
                <a:spcPct val="40000"/>
              </a:spcBef>
              <a:buFontTx/>
              <a:buChar char="•"/>
            </a:pPr>
            <a:r>
              <a:rPr lang="en-US" altLang="zh-CN" sz="2800" dirty="0">
                <a:solidFill>
                  <a:srgbClr val="0000FF"/>
                </a:solidFill>
                <a:latin typeface="Arial" charset="0"/>
                <a:cs typeface="Arial" charset="0"/>
              </a:rPr>
              <a:t>Consider as a three-point cross</a:t>
            </a:r>
          </a:p>
        </p:txBody>
      </p:sp>
      <p:pic>
        <p:nvPicPr>
          <p:cNvPr id="3" name="音频 2">
            <a:hlinkClick r:id="" action="ppaction://media"/>
            <a:extLst>
              <a:ext uri="{FF2B5EF4-FFF2-40B4-BE49-F238E27FC236}">
                <a16:creationId xmlns:a16="http://schemas.microsoft.com/office/drawing/2014/main" id="{23FCCE88-BF99-FE49-AE83-5747BFDC2FA7}"/>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095273228"/>
      </p:ext>
    </p:extLst>
  </p:cSld>
  <p:clrMapOvr>
    <a:masterClrMapping/>
  </p:clrMapOvr>
  <mc:AlternateContent xmlns:mc="http://schemas.openxmlformats.org/markup-compatibility/2006" xmlns:p14="http://schemas.microsoft.com/office/powerpoint/2010/main">
    <mc:Choice Requires="p14">
      <p:transition spd="slow" p14:dur="2000" advTm="29117"/>
    </mc:Choice>
    <mc:Fallback xmlns="">
      <p:transition spd="slow" advTm="291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
            <a:ext cx="9144000" cy="889529"/>
          </a:xfrm>
        </p:spPr>
        <p:txBody>
          <a:bodyPr>
            <a:normAutofit/>
          </a:bodyPr>
          <a:lstStyle/>
          <a:p>
            <a:pPr eaLnBrk="1" hangingPunct="1">
              <a:lnSpc>
                <a:spcPct val="90000"/>
              </a:lnSpc>
            </a:pPr>
            <a:r>
              <a:rPr lang="en-US" altLang="zh-CN" dirty="0">
                <a:effectLst/>
                <a:latin typeface="Arial"/>
                <a:ea typeface="华文新魏" charset="0"/>
                <a:cs typeface="Arial"/>
              </a:rPr>
              <a:t>Mapping genes using a three-point cross</a:t>
            </a:r>
          </a:p>
        </p:txBody>
      </p:sp>
      <p:sp>
        <p:nvSpPr>
          <p:cNvPr id="5018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EA9E2D-6DE1-7647-BC00-3D9E497340C8}" type="slidenum">
              <a:rPr lang="en-US" sz="1000">
                <a:solidFill>
                  <a:srgbClr val="898989"/>
                </a:solidFill>
                <a:latin typeface="Helvetica" charset="0"/>
                <a:cs typeface="Helvetica" charset="0"/>
              </a:rPr>
              <a:pPr eaLnBrk="1" hangingPunct="1"/>
              <a:t>56</a:t>
            </a:fld>
            <a:endParaRPr lang="en-US" sz="1000">
              <a:solidFill>
                <a:srgbClr val="898989"/>
              </a:solidFill>
              <a:latin typeface="Helvetica" charset="0"/>
              <a:cs typeface="Helvetica" charset="0"/>
            </a:endParaRPr>
          </a:p>
        </p:txBody>
      </p:sp>
      <p:pic>
        <p:nvPicPr>
          <p:cNvPr id="5" name="Picture 3" descr="14_17"/>
          <p:cNvPicPr>
            <a:picLocks noChangeAspect="1" noChangeArrowheads="1"/>
          </p:cNvPicPr>
          <p:nvPr/>
        </p:nvPicPr>
        <p:blipFill>
          <a:blip r:embed="rId5">
            <a:extLst>
              <a:ext uri="{28A0092B-C50C-407E-A947-70E740481C1C}">
                <a14:useLocalDpi xmlns:a14="http://schemas.microsoft.com/office/drawing/2010/main" val="0"/>
              </a:ext>
            </a:extLst>
          </a:blip>
          <a:srcRect l="14751" t="2678" r="16240" b="46428"/>
          <a:stretch>
            <a:fillRect/>
          </a:stretch>
        </p:blipFill>
        <p:spPr bwMode="auto">
          <a:xfrm>
            <a:off x="1519238" y="889000"/>
            <a:ext cx="6119812" cy="55403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音频 2">
            <a:hlinkClick r:id="" action="ppaction://media"/>
            <a:extLst>
              <a:ext uri="{FF2B5EF4-FFF2-40B4-BE49-F238E27FC236}">
                <a16:creationId xmlns:a16="http://schemas.microsoft.com/office/drawing/2014/main" id="{F7BFBF5A-28B8-1B44-9F1C-D5465C7E3B9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439591007"/>
      </p:ext>
    </p:extLst>
  </p:cSld>
  <p:clrMapOvr>
    <a:masterClrMapping/>
  </p:clrMapOvr>
  <mc:AlternateContent xmlns:mc="http://schemas.openxmlformats.org/markup-compatibility/2006" xmlns:p14="http://schemas.microsoft.com/office/powerpoint/2010/main">
    <mc:Choice Requires="p14">
      <p:transition spd="slow" p14:dur="2000" advTm="10880"/>
    </mc:Choice>
    <mc:Fallback xmlns="">
      <p:transition spd="slow" advTm="1088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
            <a:ext cx="9144000" cy="889529"/>
          </a:xfrm>
        </p:spPr>
        <p:txBody>
          <a:bodyPr>
            <a:normAutofit fontScale="90000"/>
          </a:bodyPr>
          <a:lstStyle/>
          <a:p>
            <a:r>
              <a:rPr lang="en-US" dirty="0">
                <a:effectLst/>
              </a:rPr>
              <a:t>Faulty out-looping produces F', a F plasmid that contains genomic DNA</a:t>
            </a:r>
          </a:p>
        </p:txBody>
      </p:sp>
      <p:sp>
        <p:nvSpPr>
          <p:cNvPr id="5018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EA9E2D-6DE1-7647-BC00-3D9E497340C8}" type="slidenum">
              <a:rPr lang="en-US" sz="1000">
                <a:solidFill>
                  <a:srgbClr val="898989"/>
                </a:solidFill>
                <a:latin typeface="Helvetica" charset="0"/>
                <a:cs typeface="Helvetica" charset="0"/>
              </a:rPr>
              <a:pPr eaLnBrk="1" hangingPunct="1"/>
              <a:t>57</a:t>
            </a:fld>
            <a:endParaRPr lang="en-US" sz="1000">
              <a:solidFill>
                <a:srgbClr val="898989"/>
              </a:solidFill>
              <a:latin typeface="Helvetica" charset="0"/>
              <a:cs typeface="Helvetica" charset="0"/>
            </a:endParaRPr>
          </a:p>
        </p:txBody>
      </p:sp>
      <p:sp>
        <p:nvSpPr>
          <p:cNvPr id="6" name="Text Box 4"/>
          <p:cNvSpPr txBox="1">
            <a:spLocks noChangeArrowheads="1"/>
          </p:cNvSpPr>
          <p:nvPr/>
        </p:nvSpPr>
        <p:spPr bwMode="auto">
          <a:xfrm>
            <a:off x="2589213" y="5989638"/>
            <a:ext cx="1371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cs typeface="宋体" charset="0"/>
              </a:defRPr>
            </a:lvl2pPr>
            <a:lvl3pPr>
              <a:defRPr kumimoji="1" sz="2400">
                <a:solidFill>
                  <a:schemeClr val="tx1"/>
                </a:solidFill>
                <a:latin typeface="Times New Roman" charset="0"/>
                <a:ea typeface="宋体" charset="0"/>
                <a:cs typeface="宋体" charset="0"/>
              </a:defRPr>
            </a:lvl3pPr>
            <a:lvl4pPr>
              <a:defRPr kumimoji="1" sz="2000">
                <a:solidFill>
                  <a:schemeClr val="tx1"/>
                </a:solidFill>
                <a:latin typeface="Times New Roman" charset="0"/>
                <a:ea typeface="宋体" charset="0"/>
                <a:cs typeface="宋体" charset="0"/>
              </a:defRPr>
            </a:lvl4pPr>
            <a:lvl5pPr>
              <a:defRPr kumimoji="1" sz="2000">
                <a:solidFill>
                  <a:schemeClr val="tx1"/>
                </a:solidFill>
                <a:latin typeface="Times New Roman" charset="0"/>
                <a:ea typeface="宋体" charset="0"/>
                <a:cs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9pPr>
          </a:lstStyle>
          <a:p>
            <a:pPr>
              <a:spcBef>
                <a:spcPct val="50000"/>
              </a:spcBef>
            </a:pPr>
            <a:r>
              <a:rPr kumimoji="0" lang="en-US" altLang="zh-CN" sz="1800">
                <a:solidFill>
                  <a:schemeClr val="bg1"/>
                </a:solidFill>
              </a:rPr>
              <a:t>Fig. 14.17 c</a:t>
            </a:r>
          </a:p>
        </p:txBody>
      </p:sp>
      <p:pic>
        <p:nvPicPr>
          <p:cNvPr id="4" name="Picture 3"/>
          <p:cNvPicPr>
            <a:picLocks noChangeAspect="1"/>
          </p:cNvPicPr>
          <p:nvPr/>
        </p:nvPicPr>
        <p:blipFill>
          <a:blip r:embed="rId5"/>
          <a:stretch>
            <a:fillRect/>
          </a:stretch>
        </p:blipFill>
        <p:spPr>
          <a:xfrm>
            <a:off x="431635" y="889000"/>
            <a:ext cx="4629095" cy="5343461"/>
          </a:xfrm>
          <a:prstGeom prst="rect">
            <a:avLst/>
          </a:prstGeom>
        </p:spPr>
      </p:pic>
      <p:sp>
        <p:nvSpPr>
          <p:cNvPr id="10" name="Rectangle 3"/>
          <p:cNvSpPr txBox="1">
            <a:spLocks noChangeArrowheads="1"/>
          </p:cNvSpPr>
          <p:nvPr/>
        </p:nvSpPr>
        <p:spPr bwMode="auto">
          <a:xfrm>
            <a:off x="5183189" y="1433423"/>
            <a:ext cx="3752442" cy="568218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ts val="600"/>
              </a:spcBef>
              <a:spcAft>
                <a:spcPts val="600"/>
              </a:spcAft>
              <a:buSzPct val="125000"/>
              <a:buFont typeface="Arial"/>
              <a:buNone/>
              <a:defRPr sz="2200" b="1" kern="1200">
                <a:solidFill>
                  <a:schemeClr val="tx1"/>
                </a:solidFill>
                <a:latin typeface="Helvetica"/>
                <a:ea typeface="ＭＳ Ｐゴシック" pitchFamily="23" charset="-128"/>
                <a:cs typeface="Helvetica"/>
              </a:defRPr>
            </a:lvl1pPr>
            <a:lvl2pPr marL="640080" indent="-228600" algn="l" defTabSz="457200" rtl="0" eaLnBrk="0" fontAlgn="base" hangingPunct="0">
              <a:spcBef>
                <a:spcPts val="600"/>
              </a:spcBef>
              <a:spcAft>
                <a:spcPts val="1200"/>
              </a:spcAft>
              <a:buSzPct val="100000"/>
              <a:buFont typeface="Helvetica Neue"/>
              <a:buChar char="•"/>
              <a:defRPr sz="2200" b="1" kern="1200">
                <a:solidFill>
                  <a:schemeClr val="tx1"/>
                </a:solidFill>
                <a:latin typeface="Helvetica"/>
                <a:ea typeface="ＭＳ Ｐゴシック" pitchFamily="23" charset="-128"/>
                <a:cs typeface="Helvetica"/>
              </a:defRPr>
            </a:lvl2pPr>
            <a:lvl3pPr marL="868680" indent="-228600" algn="l" defTabSz="457200" rtl="0" eaLnBrk="0" fontAlgn="base" hangingPunct="0">
              <a:spcBef>
                <a:spcPts val="0"/>
              </a:spcBef>
              <a:spcAft>
                <a:spcPts val="600"/>
              </a:spcAft>
              <a:buSzPct val="100000"/>
              <a:buFont typeface="Wingdings" charset="2"/>
              <a:buChar char="§"/>
              <a:defRPr sz="2000" b="1" kern="1200">
                <a:solidFill>
                  <a:schemeClr val="tx1"/>
                </a:solidFill>
                <a:latin typeface="Helvetica"/>
                <a:ea typeface="ＭＳ Ｐゴシック" pitchFamily="23" charset="-128"/>
                <a:cs typeface="Helvetica"/>
              </a:defRPr>
            </a:lvl3pPr>
            <a:lvl4pPr marL="1600200" indent="-228600" algn="l" defTabSz="457200" rtl="0" eaLnBrk="0" fontAlgn="base" hangingPunct="0">
              <a:spcBef>
                <a:spcPct val="20000"/>
              </a:spcBef>
              <a:spcAft>
                <a:spcPct val="0"/>
              </a:spcAft>
              <a:buFont typeface="Arial" charset="0"/>
              <a:buChar char="–"/>
              <a:defRPr sz="2000" b="1" kern="1200">
                <a:solidFill>
                  <a:schemeClr val="tx1"/>
                </a:solidFill>
                <a:latin typeface="Helvetica"/>
                <a:ea typeface="ＭＳ Ｐゴシック" pitchFamily="23" charset="-128"/>
                <a:cs typeface="Helvetica"/>
              </a:defRPr>
            </a:lvl4pPr>
            <a:lvl5pPr marL="2057400" indent="-228600" algn="l" defTabSz="457200" rtl="0" eaLnBrk="0" fontAlgn="base" hangingPunct="0">
              <a:spcBef>
                <a:spcPct val="20000"/>
              </a:spcBef>
              <a:spcAft>
                <a:spcPct val="0"/>
              </a:spcAft>
              <a:buFont typeface="Arial" charset="0"/>
              <a:buChar char="»"/>
              <a:defRPr sz="2000" b="1" kern="1200">
                <a:solidFill>
                  <a:schemeClr val="tx1"/>
                </a:solidFill>
                <a:latin typeface="Helvetica"/>
                <a:ea typeface="ＭＳ Ｐゴシック" pitchFamily="23"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lnSpc>
                <a:spcPct val="90000"/>
              </a:lnSpc>
              <a:spcBef>
                <a:spcPct val="30000"/>
              </a:spcBef>
            </a:pPr>
            <a:r>
              <a:rPr lang="en-US" altLang="zh-CN" dirty="0">
                <a:latin typeface="Arial" charset="0"/>
                <a:ea typeface="宋体" charset="0"/>
                <a:cs typeface="Arial" charset="0"/>
              </a:rPr>
              <a:t>F’ plasmids replicate as discrete circles of DNA inside host cells.</a:t>
            </a:r>
          </a:p>
          <a:p>
            <a:pPr eaLnBrk="1" hangingPunct="1">
              <a:lnSpc>
                <a:spcPct val="90000"/>
              </a:lnSpc>
              <a:spcBef>
                <a:spcPct val="30000"/>
              </a:spcBef>
            </a:pPr>
            <a:r>
              <a:rPr lang="en-US" altLang="zh-CN" dirty="0">
                <a:latin typeface="Arial" charset="0"/>
                <a:ea typeface="宋体" charset="0"/>
                <a:cs typeface="Arial" charset="0"/>
              </a:rPr>
              <a:t>Transferred in same manner as F plasmids</a:t>
            </a:r>
          </a:p>
          <a:p>
            <a:pPr eaLnBrk="1" hangingPunct="1">
              <a:lnSpc>
                <a:spcPct val="90000"/>
              </a:lnSpc>
              <a:spcBef>
                <a:spcPct val="30000"/>
              </a:spcBef>
            </a:pPr>
            <a:r>
              <a:rPr lang="en-US" altLang="zh-CN" dirty="0">
                <a:latin typeface="Arial" charset="0"/>
                <a:ea typeface="宋体" charset="0"/>
                <a:cs typeface="Arial" charset="0"/>
              </a:rPr>
              <a:t>A few chromosomal genes will always be transferred as part of the F’ plasmid</a:t>
            </a:r>
          </a:p>
          <a:p>
            <a:pPr eaLnBrk="1" hangingPunct="1">
              <a:lnSpc>
                <a:spcPct val="90000"/>
              </a:lnSpc>
              <a:spcBef>
                <a:spcPct val="30000"/>
              </a:spcBef>
            </a:pPr>
            <a:r>
              <a:rPr lang="en-US" altLang="zh-CN" dirty="0">
                <a:latin typeface="Arial" charset="0"/>
                <a:ea typeface="宋体" charset="0"/>
                <a:cs typeface="Arial" charset="0"/>
              </a:rPr>
              <a:t>Can create partial diploids</a:t>
            </a:r>
            <a:r>
              <a:rPr lang="zh-CN" altLang="en-US" dirty="0">
                <a:latin typeface="Arial" charset="0"/>
                <a:ea typeface="楷体_GB2312" charset="0"/>
                <a:cs typeface="Arial" charset="0"/>
              </a:rPr>
              <a:t>（部分二倍体）</a:t>
            </a:r>
            <a:endParaRPr lang="en-US" altLang="zh-CN" dirty="0">
              <a:latin typeface="Arial" charset="0"/>
              <a:ea typeface="宋体" charset="0"/>
              <a:cs typeface="Arial" charset="0"/>
            </a:endParaRPr>
          </a:p>
        </p:txBody>
      </p:sp>
      <p:pic>
        <p:nvPicPr>
          <p:cNvPr id="7" name="音频 6">
            <a:hlinkClick r:id="" action="ppaction://media"/>
            <a:extLst>
              <a:ext uri="{FF2B5EF4-FFF2-40B4-BE49-F238E27FC236}">
                <a16:creationId xmlns:a16="http://schemas.microsoft.com/office/drawing/2014/main" id="{02930778-6891-76D2-BFA3-E61187FA3D6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429528454"/>
      </p:ext>
    </p:extLst>
  </p:cSld>
  <p:clrMapOvr>
    <a:masterClrMapping/>
  </p:clrMapOvr>
  <mc:AlternateContent xmlns:mc="http://schemas.openxmlformats.org/markup-compatibility/2006" xmlns:p14="http://schemas.microsoft.com/office/powerpoint/2010/main">
    <mc:Choice Requires="p14">
      <p:transition spd="slow" p14:dur="2000" advTm="30410"/>
    </mc:Choice>
    <mc:Fallback xmlns="">
      <p:transition spd="slow" advTm="3041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529"/>
            <a:ext cx="9144000" cy="889529"/>
          </a:xfrm>
        </p:spPr>
        <p:txBody>
          <a:bodyPr>
            <a:normAutofit fontScale="90000"/>
          </a:bodyPr>
          <a:lstStyle/>
          <a:p>
            <a:r>
              <a:rPr lang="en-US" altLang="zh-CN" dirty="0">
                <a:effectLst/>
                <a:latin typeface="Arial"/>
                <a:ea typeface="华文新魏" charset="0"/>
                <a:cs typeface="Arial"/>
              </a:rPr>
              <a:t>F’ plasmids can be used for complementation studies</a:t>
            </a:r>
            <a:endParaRPr lang="en-US" dirty="0">
              <a:effectLst/>
              <a:latin typeface="Arial"/>
              <a:cs typeface="Arial"/>
            </a:endParaRPr>
          </a:p>
        </p:txBody>
      </p:sp>
      <p:sp>
        <p:nvSpPr>
          <p:cNvPr id="50180"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A8EA9E2D-6DE1-7647-BC00-3D9E497340C8}" type="slidenum">
              <a:rPr lang="en-US" sz="1000">
                <a:solidFill>
                  <a:srgbClr val="898989"/>
                </a:solidFill>
                <a:latin typeface="Helvetica" charset="0"/>
                <a:cs typeface="Helvetica" charset="0"/>
              </a:rPr>
              <a:pPr eaLnBrk="1" hangingPunct="1"/>
              <a:t>58</a:t>
            </a:fld>
            <a:endParaRPr lang="en-US" sz="1000">
              <a:solidFill>
                <a:srgbClr val="898989"/>
              </a:solidFill>
              <a:latin typeface="Helvetica" charset="0"/>
              <a:cs typeface="Helvetica" charset="0"/>
            </a:endParaRPr>
          </a:p>
        </p:txBody>
      </p:sp>
      <p:sp>
        <p:nvSpPr>
          <p:cNvPr id="6" name="Text Box 4"/>
          <p:cNvSpPr txBox="1">
            <a:spLocks noChangeArrowheads="1"/>
          </p:cNvSpPr>
          <p:nvPr/>
        </p:nvSpPr>
        <p:spPr bwMode="auto">
          <a:xfrm>
            <a:off x="2589213" y="5989638"/>
            <a:ext cx="1371600" cy="366712"/>
          </a:xfrm>
          <a:prstGeom prst="rect">
            <a:avLst/>
          </a:prstGeom>
          <a:noFill/>
          <a:ln>
            <a:noFill/>
          </a:ln>
          <a:effectLst/>
          <a:extLst>
            <a:ext uri="{909E8E84-426E-40dd-AFC4-6F175D3DCCD1}">
              <a14:hiddenFill xmlns="" xmlns:a14="http://schemas.microsoft.com/office/drawing/2010/main">
                <a:solidFill>
                  <a:schemeClr val="accent1"/>
                </a:solidFill>
              </a14:hiddenFill>
            </a:ext>
            <a:ext uri="{91240B29-F687-4f45-9708-019B960494DF}">
              <a14:hiddenLine xmlns="" xmlns:a14="http://schemas.microsoft.com/office/drawing/2010/main" w="9525">
                <a:solidFill>
                  <a:schemeClr val="tx1"/>
                </a:solidFill>
                <a:miter lim="800000"/>
                <a:headEnd/>
                <a:tailEnd/>
              </a14:hiddenLine>
            </a:ext>
            <a:ext uri="{AF507438-7753-43e0-B8FC-AC1667EBCBE1}">
              <a14:hiddenEffects xmlns="" xmlns:a14="http://schemas.microsoft.com/office/drawing/2010/main">
                <a:effectLst>
                  <a:outerShdw blurRad="63500" dist="38099" dir="2700000" algn="ctr" rotWithShape="0">
                    <a:schemeClr val="bg2">
                      <a:alpha val="74998"/>
                    </a:schemeClr>
                  </a:outerShdw>
                </a:effectLst>
              </a14:hiddenEffects>
            </a:ext>
          </a:extLst>
        </p:spPr>
        <p:txBody>
          <a:bodyPr>
            <a:spAutoFit/>
          </a:bodyPr>
          <a:lstStyle>
            <a:lvl1pPr>
              <a:defRPr kumimoji="1" sz="3200">
                <a:solidFill>
                  <a:schemeClr val="tx1"/>
                </a:solidFill>
                <a:latin typeface="Times New Roman" charset="0"/>
                <a:ea typeface="宋体" charset="0"/>
                <a:cs typeface="宋体" charset="0"/>
              </a:defRPr>
            </a:lvl1pPr>
            <a:lvl2pPr>
              <a:defRPr kumimoji="1" sz="2800">
                <a:solidFill>
                  <a:schemeClr val="tx1"/>
                </a:solidFill>
                <a:latin typeface="Times New Roman" charset="0"/>
                <a:ea typeface="宋体" charset="0"/>
                <a:cs typeface="宋体" charset="0"/>
              </a:defRPr>
            </a:lvl2pPr>
            <a:lvl3pPr>
              <a:defRPr kumimoji="1" sz="2400">
                <a:solidFill>
                  <a:schemeClr val="tx1"/>
                </a:solidFill>
                <a:latin typeface="Times New Roman" charset="0"/>
                <a:ea typeface="宋体" charset="0"/>
                <a:cs typeface="宋体" charset="0"/>
              </a:defRPr>
            </a:lvl3pPr>
            <a:lvl4pPr>
              <a:defRPr kumimoji="1" sz="2000">
                <a:solidFill>
                  <a:schemeClr val="tx1"/>
                </a:solidFill>
                <a:latin typeface="Times New Roman" charset="0"/>
                <a:ea typeface="宋体" charset="0"/>
                <a:cs typeface="宋体" charset="0"/>
              </a:defRPr>
            </a:lvl4pPr>
            <a:lvl5pPr>
              <a:defRPr kumimoji="1" sz="2000">
                <a:solidFill>
                  <a:schemeClr val="tx1"/>
                </a:solidFill>
                <a:latin typeface="Times New Roman" charset="0"/>
                <a:ea typeface="宋体" charset="0"/>
                <a:cs typeface="宋体" charset="0"/>
              </a:defRPr>
            </a:lvl5pPr>
            <a:lvl6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6pPr>
            <a:lvl7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7pPr>
            <a:lvl8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8pPr>
            <a:lvl9pPr eaLnBrk="0" fontAlgn="base" hangingPunct="0">
              <a:spcBef>
                <a:spcPct val="20000"/>
              </a:spcBef>
              <a:spcAft>
                <a:spcPct val="0"/>
              </a:spcAft>
              <a:buChar char="»"/>
              <a:defRPr kumimoji="1" sz="2000">
                <a:solidFill>
                  <a:schemeClr val="tx1"/>
                </a:solidFill>
                <a:latin typeface="Times New Roman" charset="0"/>
                <a:ea typeface="宋体" charset="0"/>
                <a:cs typeface="宋体" charset="0"/>
              </a:defRPr>
            </a:lvl9pPr>
          </a:lstStyle>
          <a:p>
            <a:pPr>
              <a:spcBef>
                <a:spcPct val="50000"/>
              </a:spcBef>
            </a:pPr>
            <a:r>
              <a:rPr kumimoji="0" lang="en-US" altLang="zh-CN" sz="1800">
                <a:solidFill>
                  <a:schemeClr val="bg1"/>
                </a:solidFill>
              </a:rPr>
              <a:t>Fig. 14.17 c</a:t>
            </a:r>
          </a:p>
        </p:txBody>
      </p:sp>
      <p:sp>
        <p:nvSpPr>
          <p:cNvPr id="7" name="Rectangle 3"/>
          <p:cNvSpPr txBox="1">
            <a:spLocks noChangeArrowheads="1"/>
          </p:cNvSpPr>
          <p:nvPr/>
        </p:nvSpPr>
        <p:spPr bwMode="auto">
          <a:xfrm>
            <a:off x="5522913" y="1460500"/>
            <a:ext cx="3513137" cy="439261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0" indent="0" algn="l" defTabSz="457200" rtl="0" eaLnBrk="0" fontAlgn="base" hangingPunct="0">
              <a:spcBef>
                <a:spcPts val="600"/>
              </a:spcBef>
              <a:spcAft>
                <a:spcPts val="600"/>
              </a:spcAft>
              <a:buSzPct val="125000"/>
              <a:buFont typeface="Arial"/>
              <a:buNone/>
              <a:defRPr sz="2200" b="1" kern="1200">
                <a:solidFill>
                  <a:schemeClr val="tx1"/>
                </a:solidFill>
                <a:latin typeface="Helvetica"/>
                <a:ea typeface="ＭＳ Ｐゴシック" pitchFamily="23" charset="-128"/>
                <a:cs typeface="Helvetica"/>
              </a:defRPr>
            </a:lvl1pPr>
            <a:lvl2pPr marL="640080" indent="-228600" algn="l" defTabSz="457200" rtl="0" eaLnBrk="0" fontAlgn="base" hangingPunct="0">
              <a:spcBef>
                <a:spcPts val="600"/>
              </a:spcBef>
              <a:spcAft>
                <a:spcPts val="1200"/>
              </a:spcAft>
              <a:buSzPct val="100000"/>
              <a:buFont typeface="Helvetica Neue"/>
              <a:buChar char="•"/>
              <a:defRPr sz="2200" b="1" kern="1200">
                <a:solidFill>
                  <a:schemeClr val="tx1"/>
                </a:solidFill>
                <a:latin typeface="Helvetica"/>
                <a:ea typeface="ＭＳ Ｐゴシック" pitchFamily="23" charset="-128"/>
                <a:cs typeface="Helvetica"/>
              </a:defRPr>
            </a:lvl2pPr>
            <a:lvl3pPr marL="868680" indent="-228600" algn="l" defTabSz="457200" rtl="0" eaLnBrk="0" fontAlgn="base" hangingPunct="0">
              <a:spcBef>
                <a:spcPts val="0"/>
              </a:spcBef>
              <a:spcAft>
                <a:spcPts val="600"/>
              </a:spcAft>
              <a:buSzPct val="100000"/>
              <a:buFont typeface="Wingdings" charset="2"/>
              <a:buChar char="§"/>
              <a:defRPr sz="2000" b="1" kern="1200">
                <a:solidFill>
                  <a:schemeClr val="tx1"/>
                </a:solidFill>
                <a:latin typeface="Helvetica"/>
                <a:ea typeface="ＭＳ Ｐゴシック" pitchFamily="23" charset="-128"/>
                <a:cs typeface="Helvetica"/>
              </a:defRPr>
            </a:lvl3pPr>
            <a:lvl4pPr marL="1600200" indent="-228600" algn="l" defTabSz="457200" rtl="0" eaLnBrk="0" fontAlgn="base" hangingPunct="0">
              <a:spcBef>
                <a:spcPct val="20000"/>
              </a:spcBef>
              <a:spcAft>
                <a:spcPct val="0"/>
              </a:spcAft>
              <a:buFont typeface="Arial" charset="0"/>
              <a:buChar char="–"/>
              <a:defRPr sz="2000" b="1" kern="1200">
                <a:solidFill>
                  <a:schemeClr val="tx1"/>
                </a:solidFill>
                <a:latin typeface="Helvetica"/>
                <a:ea typeface="ＭＳ Ｐゴシック" pitchFamily="23" charset="-128"/>
                <a:cs typeface="Helvetica"/>
              </a:defRPr>
            </a:lvl4pPr>
            <a:lvl5pPr marL="2057400" indent="-228600" algn="l" defTabSz="457200" rtl="0" eaLnBrk="0" fontAlgn="base" hangingPunct="0">
              <a:spcBef>
                <a:spcPct val="20000"/>
              </a:spcBef>
              <a:spcAft>
                <a:spcPct val="0"/>
              </a:spcAft>
              <a:buFont typeface="Arial" charset="0"/>
              <a:buChar char="»"/>
              <a:defRPr sz="2000" b="1" kern="1200">
                <a:solidFill>
                  <a:schemeClr val="tx1"/>
                </a:solidFill>
                <a:latin typeface="Helvetica"/>
                <a:ea typeface="ＭＳ Ｐゴシック" pitchFamily="23" charset="-128"/>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eaLnBrk="1" hangingPunct="1">
              <a:spcBef>
                <a:spcPct val="55000"/>
              </a:spcBef>
            </a:pPr>
            <a:r>
              <a:rPr lang="en-US" altLang="zh-CN" sz="2800">
                <a:solidFill>
                  <a:srgbClr val="0000FF"/>
                </a:solidFill>
                <a:latin typeface="Arial" charset="0"/>
                <a:ea typeface="宋体" charset="0"/>
                <a:cs typeface="Arial" charset="0"/>
              </a:rPr>
              <a:t>Creation of a heterogenote</a:t>
            </a:r>
          </a:p>
          <a:p>
            <a:pPr eaLnBrk="1" hangingPunct="1">
              <a:spcBef>
                <a:spcPct val="55000"/>
              </a:spcBef>
            </a:pPr>
            <a:r>
              <a:rPr lang="en-US" altLang="zh-CN" sz="2800">
                <a:latin typeface="Arial" charset="0"/>
                <a:ea typeface="宋体" charset="0"/>
                <a:cs typeface="Arial" charset="0"/>
              </a:rPr>
              <a:t>Phenotype of partial diploid establishes whether mutations complement each other or not</a:t>
            </a:r>
          </a:p>
        </p:txBody>
      </p:sp>
      <p:pic>
        <p:nvPicPr>
          <p:cNvPr id="8" name="Picture 4" descr="14_18"/>
          <p:cNvPicPr>
            <a:picLocks noChangeAspect="1" noChangeArrowheads="1"/>
          </p:cNvPicPr>
          <p:nvPr/>
        </p:nvPicPr>
        <p:blipFill>
          <a:blip r:embed="rId5">
            <a:extLst>
              <a:ext uri="{28A0092B-C50C-407E-A947-70E740481C1C}">
                <a14:useLocalDpi xmlns:a14="http://schemas.microsoft.com/office/drawing/2010/main" val="0"/>
              </a:ext>
            </a:extLst>
          </a:blip>
          <a:srcRect l="56827" t="4897" b="62244"/>
          <a:stretch>
            <a:fillRect/>
          </a:stretch>
        </p:blipFill>
        <p:spPr bwMode="auto">
          <a:xfrm>
            <a:off x="288925" y="1446212"/>
            <a:ext cx="5219700" cy="37401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3" name="矩形 2"/>
          <p:cNvSpPr/>
          <p:nvPr/>
        </p:nvSpPr>
        <p:spPr>
          <a:xfrm>
            <a:off x="1712469" y="5930900"/>
            <a:ext cx="2248344" cy="461665"/>
          </a:xfrm>
          <a:prstGeom prst="rect">
            <a:avLst/>
          </a:prstGeom>
        </p:spPr>
        <p:txBody>
          <a:bodyPr wrap="none">
            <a:spAutoFit/>
          </a:bodyPr>
          <a:lstStyle/>
          <a:p>
            <a:r>
              <a:rPr lang="en-US" altLang="zh-CN" i="1" dirty="0" err="1">
                <a:latin typeface="Helvetica" charset="0"/>
                <a:cs typeface="Helvetica" charset="0"/>
              </a:rPr>
              <a:t>Trp</a:t>
            </a:r>
            <a:r>
              <a:rPr lang="en-US" altLang="zh-CN" i="1" baseline="30000" dirty="0">
                <a:latin typeface="Helvetica" charset="0"/>
                <a:cs typeface="Helvetica" charset="0"/>
              </a:rPr>
              <a:t>:</a:t>
            </a:r>
            <a:r>
              <a:rPr lang="en-US" altLang="zh-CN" i="1" dirty="0">
                <a:latin typeface="Helvetica" charset="0"/>
                <a:cs typeface="Helvetica" charset="0"/>
              </a:rPr>
              <a:t> </a:t>
            </a:r>
            <a:r>
              <a:rPr lang="en-US" altLang="zh-CN" dirty="0">
                <a:latin typeface="Helvetica" charset="0"/>
                <a:cs typeface="Helvetica" charset="0"/>
              </a:rPr>
              <a:t>t</a:t>
            </a:r>
            <a:r>
              <a:rPr lang="en-US" altLang="zh-CN" dirty="0"/>
              <a:t>ryptophan</a:t>
            </a:r>
            <a:endParaRPr lang="zh-CN" altLang="en-US" dirty="0"/>
          </a:p>
        </p:txBody>
      </p:sp>
      <p:pic>
        <p:nvPicPr>
          <p:cNvPr id="4" name="音频 3">
            <a:hlinkClick r:id="" action="ppaction://media"/>
            <a:extLst>
              <a:ext uri="{FF2B5EF4-FFF2-40B4-BE49-F238E27FC236}">
                <a16:creationId xmlns:a16="http://schemas.microsoft.com/office/drawing/2014/main" id="{3F79E521-EE3B-CB45-ACE5-9D982032811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148355559"/>
      </p:ext>
    </p:extLst>
  </p:cSld>
  <p:clrMapOvr>
    <a:masterClrMapping/>
  </p:clrMapOvr>
  <mc:AlternateContent xmlns:mc="http://schemas.openxmlformats.org/markup-compatibility/2006" xmlns:p14="http://schemas.microsoft.com/office/powerpoint/2010/main">
    <mc:Choice Requires="p14">
      <p:transition spd="slow" p14:dur="2000" advTm="26240"/>
    </mc:Choice>
    <mc:Fallback xmlns="">
      <p:transition spd="slow" advTm="2624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ltLang="zh-CN" dirty="0">
                <a:effectLst/>
                <a:latin typeface="Helvetica" charset="0"/>
                <a:ea typeface="ＭＳ Ｐゴシック" charset="-128"/>
                <a:cs typeface="Helvetica" charset="0"/>
              </a:rPr>
              <a:t>In transduction, a phage transfers DNA from a donor bacterium to a recipient bacterium</a:t>
            </a:r>
          </a:p>
        </p:txBody>
      </p:sp>
      <p:sp>
        <p:nvSpPr>
          <p:cNvPr id="51205"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16893C0-5F82-47BE-B477-BE8435DA44AA}" type="slidenum">
              <a:rPr lang="en-US" altLang="zh-CN" sz="1000">
                <a:solidFill>
                  <a:srgbClr val="898989"/>
                </a:solidFill>
                <a:latin typeface="Helvetica" charset="0"/>
              </a:rPr>
              <a:pPr eaLnBrk="1" hangingPunct="1"/>
              <a:t>59</a:t>
            </a:fld>
            <a:endParaRPr lang="en-US" altLang="zh-CN" sz="1000">
              <a:solidFill>
                <a:srgbClr val="898989"/>
              </a:solidFill>
              <a:latin typeface="Helvetica" charset="0"/>
            </a:endParaRPr>
          </a:p>
        </p:txBody>
      </p:sp>
      <p:pic>
        <p:nvPicPr>
          <p:cNvPr id="4" name="Picture 3"/>
          <p:cNvPicPr>
            <a:picLocks noChangeAspect="1"/>
          </p:cNvPicPr>
          <p:nvPr/>
        </p:nvPicPr>
        <p:blipFill>
          <a:blip r:embed="rId5"/>
          <a:stretch>
            <a:fillRect/>
          </a:stretch>
        </p:blipFill>
        <p:spPr>
          <a:xfrm>
            <a:off x="84667" y="1153599"/>
            <a:ext cx="4603750" cy="5202751"/>
          </a:xfrm>
          <a:prstGeom prst="rect">
            <a:avLst/>
          </a:prstGeom>
        </p:spPr>
      </p:pic>
      <p:pic>
        <p:nvPicPr>
          <p:cNvPr id="5" name="Picture 4"/>
          <p:cNvPicPr>
            <a:picLocks noChangeAspect="1"/>
          </p:cNvPicPr>
          <p:nvPr/>
        </p:nvPicPr>
        <p:blipFill>
          <a:blip r:embed="rId6"/>
          <a:stretch>
            <a:fillRect/>
          </a:stretch>
        </p:blipFill>
        <p:spPr>
          <a:xfrm>
            <a:off x="4741334" y="1312349"/>
            <a:ext cx="4382798" cy="3693568"/>
          </a:xfrm>
          <a:prstGeom prst="rect">
            <a:avLst/>
          </a:prstGeom>
        </p:spPr>
      </p:pic>
      <p:sp>
        <p:nvSpPr>
          <p:cNvPr id="6" name="Rectangle 5"/>
          <p:cNvSpPr/>
          <p:nvPr/>
        </p:nvSpPr>
        <p:spPr>
          <a:xfrm>
            <a:off x="4741334" y="5525353"/>
            <a:ext cx="3069166" cy="830997"/>
          </a:xfrm>
          <a:prstGeom prst="rect">
            <a:avLst/>
          </a:prstGeom>
        </p:spPr>
        <p:txBody>
          <a:bodyPr wrap="square">
            <a:spAutoFit/>
          </a:bodyPr>
          <a:lstStyle/>
          <a:p>
            <a:r>
              <a:rPr lang="en-US" baseline="30000" dirty="0"/>
              <a:t>An infecting phage injects DNA through its core structure into the cell. </a:t>
            </a:r>
          </a:p>
        </p:txBody>
      </p:sp>
      <p:pic>
        <p:nvPicPr>
          <p:cNvPr id="3" name="音频 2">
            <a:hlinkClick r:id="" action="ppaction://media"/>
            <a:extLst>
              <a:ext uri="{FF2B5EF4-FFF2-40B4-BE49-F238E27FC236}">
                <a16:creationId xmlns:a16="http://schemas.microsoft.com/office/drawing/2014/main" id="{A3305241-DD36-36CA-89A1-E38BDC6CC664}"/>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935729148"/>
      </p:ext>
    </p:extLst>
  </p:cSld>
  <p:clrMapOvr>
    <a:masterClrMapping/>
  </p:clrMapOvr>
  <mc:AlternateContent xmlns:mc="http://schemas.openxmlformats.org/markup-compatibility/2006" xmlns:p14="http://schemas.microsoft.com/office/powerpoint/2010/main">
    <mc:Choice Requires="p14">
      <p:transition spd="slow" p14:dur="2000" advTm="28362"/>
    </mc:Choice>
    <mc:Fallback xmlns="">
      <p:transition spd="slow" advTm="283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9038"/>
          </a:xfrm>
        </p:spPr>
        <p:txBody>
          <a:bodyPr/>
          <a:lstStyle/>
          <a:p>
            <a:pPr>
              <a:defRPr/>
            </a:pPr>
            <a:r>
              <a:rPr lang="en-US" altLang="zh-CN" dirty="0">
                <a:latin typeface="Helvetica" charset="0"/>
                <a:ea typeface="ＭＳ Ｐゴシック" charset="-128"/>
                <a:cs typeface="Helvetica" charset="0"/>
              </a:rPr>
              <a:t>Vast range of </a:t>
            </a:r>
            <a:r>
              <a:rPr lang="en-US" dirty="0">
                <a:effectLst/>
              </a:rPr>
              <a:t>bacteria sizes</a:t>
            </a:r>
          </a:p>
        </p:txBody>
      </p:sp>
      <p:sp>
        <p:nvSpPr>
          <p:cNvPr id="20483" name="Content Placeholder 2"/>
          <p:cNvSpPr>
            <a:spLocks noGrp="1"/>
          </p:cNvSpPr>
          <p:nvPr>
            <p:ph idx="1"/>
          </p:nvPr>
        </p:nvSpPr>
        <p:spPr>
          <a:xfrm>
            <a:off x="457200" y="1235076"/>
            <a:ext cx="8229600" cy="4708525"/>
          </a:xfrm>
        </p:spPr>
        <p:txBody>
          <a:bodyPr/>
          <a:lstStyle/>
          <a:p>
            <a:r>
              <a:rPr lang="en-US" altLang="zh-CN" sz="2000" dirty="0">
                <a:effectLst/>
                <a:latin typeface="Helvetica" charset="0"/>
                <a:ea typeface="ＭＳ Ｐゴシック" charset="-128"/>
                <a:cs typeface="Helvetica" charset="0"/>
              </a:rPr>
              <a:t>Smallest has 200 nm diameter</a:t>
            </a:r>
          </a:p>
          <a:p>
            <a:pPr marL="411163" lvl="1" indent="0">
              <a:buSzTx/>
              <a:buNone/>
            </a:pPr>
            <a:r>
              <a:rPr lang="en-US" altLang="zh-CN" sz="2000" dirty="0">
                <a:effectLst/>
                <a:latin typeface="Helvetica" charset="0"/>
                <a:ea typeface="ＭＳ Ｐゴシック" charset="-128"/>
                <a:cs typeface="Helvetica" charset="0"/>
              </a:rPr>
              <a:t>   Largest is 500 </a:t>
            </a:r>
            <a:r>
              <a:rPr lang="en-US" altLang="zh-CN" sz="2000" dirty="0" err="1">
                <a:effectLst/>
                <a:latin typeface="Helvetica" charset="0"/>
                <a:ea typeface="ＭＳ Ｐゴシック" charset="-128"/>
                <a:cs typeface="Helvetica" charset="0"/>
              </a:rPr>
              <a:t>μm</a:t>
            </a:r>
            <a:r>
              <a:rPr lang="en-US" altLang="zh-CN" sz="2000" dirty="0">
                <a:effectLst/>
                <a:latin typeface="Helvetica" charset="0"/>
                <a:ea typeface="ＭＳ Ｐゴシック" charset="-128"/>
                <a:cs typeface="Helvetica" charset="0"/>
              </a:rPr>
              <a:t> in length</a:t>
            </a:r>
            <a:endParaRPr lang="en-US" altLang="zh-CN" dirty="0">
              <a:effectLst/>
              <a:latin typeface="Helvetica" charset="0"/>
              <a:ea typeface="ＭＳ Ｐゴシック" charset="-128"/>
              <a:cs typeface="Helvetica" charset="0"/>
            </a:endParaRPr>
          </a:p>
        </p:txBody>
      </p:sp>
      <p:sp>
        <p:nvSpPr>
          <p:cNvPr id="20485"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F82A6E-5988-4FD9-937F-84E2931BE696}" type="slidenum">
              <a:rPr lang="en-US" altLang="zh-CN" sz="1000">
                <a:solidFill>
                  <a:srgbClr val="898989"/>
                </a:solidFill>
                <a:latin typeface="Helvetica" charset="0"/>
              </a:rPr>
              <a:pPr eaLnBrk="1" hangingPunct="1"/>
              <a:t>6</a:t>
            </a:fld>
            <a:endParaRPr lang="en-US" altLang="zh-CN" sz="1000">
              <a:solidFill>
                <a:srgbClr val="898989"/>
              </a:solidFill>
              <a:latin typeface="Helvetica" charset="0"/>
            </a:endParaRPr>
          </a:p>
        </p:txBody>
      </p:sp>
      <p:pic>
        <p:nvPicPr>
          <p:cNvPr id="4" name="Picture 3"/>
          <p:cNvPicPr>
            <a:picLocks noChangeAspect="1"/>
          </p:cNvPicPr>
          <p:nvPr/>
        </p:nvPicPr>
        <p:blipFill>
          <a:blip r:embed="rId5"/>
          <a:stretch>
            <a:fillRect/>
          </a:stretch>
        </p:blipFill>
        <p:spPr>
          <a:xfrm>
            <a:off x="1632848" y="2347796"/>
            <a:ext cx="6088751" cy="4008554"/>
          </a:xfrm>
          <a:prstGeom prst="rect">
            <a:avLst/>
          </a:prstGeom>
        </p:spPr>
      </p:pic>
      <p:sp>
        <p:nvSpPr>
          <p:cNvPr id="3" name="文本框 2">
            <a:extLst>
              <a:ext uri="{FF2B5EF4-FFF2-40B4-BE49-F238E27FC236}">
                <a16:creationId xmlns:a16="http://schemas.microsoft.com/office/drawing/2014/main" id="{FDF03C13-B5D9-F74D-BA8E-72BBA49A4FD4}"/>
              </a:ext>
            </a:extLst>
          </p:cNvPr>
          <p:cNvSpPr txBox="1"/>
          <p:nvPr/>
        </p:nvSpPr>
        <p:spPr>
          <a:xfrm>
            <a:off x="5321808" y="1803517"/>
            <a:ext cx="3426772" cy="461665"/>
          </a:xfrm>
          <a:prstGeom prst="rect">
            <a:avLst/>
          </a:prstGeom>
          <a:noFill/>
        </p:spPr>
        <p:txBody>
          <a:bodyPr wrap="none" rtlCol="0">
            <a:spAutoFit/>
          </a:bodyPr>
          <a:lstStyle/>
          <a:p>
            <a:r>
              <a:rPr lang="en-US" altLang="zh-CN" b="1" dirty="0">
                <a:ea typeface="ＭＳ Ｐゴシック" pitchFamily="23" charset="-128"/>
                <a:cs typeface="ＭＳ Ｐゴシック" pitchFamily="23" charset="-128"/>
              </a:rPr>
              <a:t>Endosymbiotic</a:t>
            </a:r>
            <a:r>
              <a:rPr lang="en-US" altLang="zh-CN" dirty="0">
                <a:ea typeface="ＭＳ Ｐゴシック" pitchFamily="23" charset="-128"/>
                <a:cs typeface="ＭＳ Ｐゴシック" pitchFamily="23" charset="-128"/>
              </a:rPr>
              <a:t> Theory</a:t>
            </a:r>
            <a:endParaRPr kumimoji="1" lang="zh-CN" altLang="en-US" dirty="0">
              <a:latin typeface="Helvetica"/>
              <a:cs typeface="Helvetica"/>
            </a:endParaRPr>
          </a:p>
        </p:txBody>
      </p:sp>
      <p:pic>
        <p:nvPicPr>
          <p:cNvPr id="7" name="音频 6">
            <a:hlinkClick r:id="" action="ppaction://media"/>
            <a:extLst>
              <a:ext uri="{FF2B5EF4-FFF2-40B4-BE49-F238E27FC236}">
                <a16:creationId xmlns:a16="http://schemas.microsoft.com/office/drawing/2014/main" id="{02EA8007-227C-E445-BF68-962379F038DA}"/>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649991363"/>
      </p:ext>
    </p:extLst>
  </p:cSld>
  <p:clrMapOvr>
    <a:masterClrMapping/>
  </p:clrMapOvr>
  <mc:AlternateContent xmlns:mc="http://schemas.openxmlformats.org/markup-compatibility/2006" xmlns:p14="http://schemas.microsoft.com/office/powerpoint/2010/main">
    <mc:Choice Requires="p14">
      <p:transition spd="slow" p14:dur="2000" advTm="36765"/>
    </mc:Choice>
    <mc:Fallback xmlns="">
      <p:transition spd="slow" advTm="3676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36083"/>
          </a:xfrm>
        </p:spPr>
        <p:txBody>
          <a:bodyPr/>
          <a:lstStyle/>
          <a:p>
            <a:r>
              <a:rPr lang="en-US" dirty="0">
                <a:effectLst/>
              </a:rPr>
              <a:t>The Nobel Prize in Physiology or Medicine 1969</a:t>
            </a:r>
          </a:p>
        </p:txBody>
      </p:sp>
      <p:sp>
        <p:nvSpPr>
          <p:cNvPr id="3379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465D220-1C62-D54C-82FE-2C264EDD6D8E}" type="slidenum">
              <a:rPr lang="en-US" sz="1000">
                <a:solidFill>
                  <a:srgbClr val="898989"/>
                </a:solidFill>
                <a:latin typeface="Helvetica" charset="0"/>
                <a:cs typeface="Helvetica" charset="0"/>
              </a:rPr>
              <a:pPr eaLnBrk="1" hangingPunct="1"/>
              <a:t>60</a:t>
            </a:fld>
            <a:endParaRPr lang="en-US" sz="1000">
              <a:solidFill>
                <a:srgbClr val="898989"/>
              </a:solidFill>
              <a:latin typeface="Helvetica" charset="0"/>
              <a:cs typeface="Helvetica" charset="0"/>
            </a:endParaRPr>
          </a:p>
        </p:txBody>
      </p:sp>
      <p:pic>
        <p:nvPicPr>
          <p:cNvPr id="4" name="Picture 3"/>
          <p:cNvPicPr>
            <a:picLocks noChangeAspect="1"/>
          </p:cNvPicPr>
          <p:nvPr/>
        </p:nvPicPr>
        <p:blipFill>
          <a:blip r:embed="rId5"/>
          <a:stretch>
            <a:fillRect/>
          </a:stretch>
        </p:blipFill>
        <p:spPr>
          <a:xfrm>
            <a:off x="508000" y="836083"/>
            <a:ext cx="8178800" cy="4199467"/>
          </a:xfrm>
          <a:prstGeom prst="rect">
            <a:avLst/>
          </a:prstGeom>
        </p:spPr>
      </p:pic>
      <p:sp>
        <p:nvSpPr>
          <p:cNvPr id="8" name="Rectangle 7"/>
          <p:cNvSpPr/>
          <p:nvPr/>
        </p:nvSpPr>
        <p:spPr>
          <a:xfrm>
            <a:off x="116416" y="5219214"/>
            <a:ext cx="9027584" cy="1711238"/>
          </a:xfrm>
          <a:prstGeom prst="rect">
            <a:avLst/>
          </a:prstGeom>
        </p:spPr>
        <p:txBody>
          <a:bodyPr wrap="square">
            <a:spAutoFit/>
          </a:bodyPr>
          <a:lstStyle/>
          <a:p>
            <a:pPr>
              <a:lnSpc>
                <a:spcPct val="110000"/>
              </a:lnSpc>
            </a:pPr>
            <a:r>
              <a:rPr lang="en-US" altLang="zh-CN" dirty="0">
                <a:solidFill>
                  <a:srgbClr val="0337FE"/>
                </a:solidFill>
              </a:rPr>
              <a:t>For work on the replication mechanism and genetics of viruses</a:t>
            </a:r>
            <a:endParaRPr lang="zh-CN" altLang="en-US" dirty="0">
              <a:solidFill>
                <a:srgbClr val="0337FE"/>
              </a:solidFill>
            </a:endParaRPr>
          </a:p>
          <a:p>
            <a:pPr>
              <a:lnSpc>
                <a:spcPct val="110000"/>
              </a:lnSpc>
            </a:pPr>
            <a:r>
              <a:rPr lang="en-US" altLang="zh-CN" dirty="0"/>
              <a:t>The “phage group”: </a:t>
            </a:r>
            <a:r>
              <a:rPr lang="en-US" altLang="zh-CN" dirty="0">
                <a:ea typeface="楷体" charset="0"/>
                <a:cs typeface="Times New Roman" charset="0"/>
              </a:rPr>
              <a:t>Hershey and Luria found </a:t>
            </a:r>
            <a:r>
              <a:rPr lang="en-US" altLang="zh-CN" i="1" dirty="0">
                <a:ea typeface="楷体" charset="0"/>
                <a:cs typeface="Times New Roman" charset="0"/>
              </a:rPr>
              <a:t>r</a:t>
            </a:r>
            <a:r>
              <a:rPr lang="en-US" altLang="zh-CN" dirty="0">
                <a:ea typeface="楷体" charset="0"/>
                <a:cs typeface="Times New Roman" charset="0"/>
              </a:rPr>
              <a:t> and </a:t>
            </a:r>
            <a:r>
              <a:rPr lang="en-US" altLang="zh-CN" i="1" dirty="0">
                <a:ea typeface="楷体" charset="0"/>
                <a:cs typeface="Times New Roman" charset="0"/>
              </a:rPr>
              <a:t>h </a:t>
            </a:r>
            <a:r>
              <a:rPr lang="en-US" altLang="zh-CN" dirty="0">
                <a:ea typeface="楷体" charset="0"/>
                <a:cs typeface="Times New Roman" charset="0"/>
              </a:rPr>
              <a:t>mutants of phage. Delbruck and Hershey developed phage recombination technique</a:t>
            </a:r>
            <a:endParaRPr lang="zh-CN" altLang="en-US" dirty="0">
              <a:ea typeface="楷体" charset="0"/>
              <a:cs typeface="Times New Roman" charset="0"/>
            </a:endParaRPr>
          </a:p>
        </p:txBody>
      </p:sp>
      <p:pic>
        <p:nvPicPr>
          <p:cNvPr id="3" name="音频 2">
            <a:hlinkClick r:id="" action="ppaction://media"/>
            <a:extLst>
              <a:ext uri="{FF2B5EF4-FFF2-40B4-BE49-F238E27FC236}">
                <a16:creationId xmlns:a16="http://schemas.microsoft.com/office/drawing/2014/main" id="{FA9EF1BC-7F92-D77D-9FC2-FA9A1FEDCB5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614047014"/>
      </p:ext>
    </p:extLst>
  </p:cSld>
  <p:clrMapOvr>
    <a:masterClrMapping/>
  </p:clrMapOvr>
  <mc:AlternateContent xmlns:mc="http://schemas.openxmlformats.org/markup-compatibility/2006" xmlns:p14="http://schemas.microsoft.com/office/powerpoint/2010/main">
    <mc:Choice Requires="p14">
      <p:transition spd="slow" p14:dur="2000" advTm="18144"/>
    </mc:Choice>
    <mc:Fallback xmlns="">
      <p:transition spd="slow" advTm="181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3710"/>
            <a:ext cx="9144000" cy="1143000"/>
          </a:xfrm>
        </p:spPr>
        <p:txBody>
          <a:bodyPr/>
          <a:lstStyle/>
          <a:p>
            <a:r>
              <a:rPr lang="en-US" dirty="0">
                <a:effectLst/>
                <a:latin typeface="Helvetica" charset="0"/>
                <a:ea typeface="ＭＳ Ｐゴシック" charset="0"/>
                <a:cs typeface="Helvetica" charset="0"/>
              </a:rPr>
              <a:t>Structure and life cycle of bacteriophage T2 (virulent) </a:t>
            </a:r>
          </a:p>
        </p:txBody>
      </p:sp>
      <p:sp>
        <p:nvSpPr>
          <p:cNvPr id="33796"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0"/>
                <a:cs typeface="ＭＳ Ｐゴシック" charset="0"/>
              </a:defRPr>
            </a:lvl1pPr>
            <a:lvl2pPr marL="37931725" indent="-37474525" eaLnBrk="0" hangingPunct="0">
              <a:defRPr sz="2400">
                <a:solidFill>
                  <a:schemeClr val="tx1"/>
                </a:solidFill>
                <a:latin typeface="Arial" charset="0"/>
                <a:ea typeface="ＭＳ Ｐゴシック" charset="0"/>
              </a:defRPr>
            </a:lvl2pPr>
            <a:lvl3pPr eaLnBrk="0" hangingPunct="0">
              <a:defRPr sz="2400">
                <a:solidFill>
                  <a:schemeClr val="tx1"/>
                </a:solidFill>
                <a:latin typeface="Arial" charset="0"/>
                <a:ea typeface="ＭＳ Ｐゴシック" charset="0"/>
              </a:defRPr>
            </a:lvl3pPr>
            <a:lvl4pPr eaLnBrk="0" hangingPunct="0">
              <a:defRPr sz="2400">
                <a:solidFill>
                  <a:schemeClr val="tx1"/>
                </a:solidFill>
                <a:latin typeface="Arial" charset="0"/>
                <a:ea typeface="ＭＳ Ｐゴシック" charset="0"/>
              </a:defRPr>
            </a:lvl4pPr>
            <a:lvl5pPr eaLnBrk="0" hangingPunct="0">
              <a:defRPr sz="2400">
                <a:solidFill>
                  <a:schemeClr val="tx1"/>
                </a:solidFill>
                <a:latin typeface="Arial" charset="0"/>
                <a:ea typeface="ＭＳ Ｐゴシック" charset="0"/>
              </a:defRPr>
            </a:lvl5pPr>
            <a:lvl6pPr marL="457200" eaLnBrk="0" fontAlgn="base" hangingPunct="0">
              <a:spcBef>
                <a:spcPct val="0"/>
              </a:spcBef>
              <a:spcAft>
                <a:spcPct val="0"/>
              </a:spcAft>
              <a:defRPr sz="2400">
                <a:solidFill>
                  <a:schemeClr val="tx1"/>
                </a:solidFill>
                <a:latin typeface="Arial" charset="0"/>
                <a:ea typeface="ＭＳ Ｐゴシック" charset="0"/>
              </a:defRPr>
            </a:lvl6pPr>
            <a:lvl7pPr marL="914400" eaLnBrk="0" fontAlgn="base" hangingPunct="0">
              <a:spcBef>
                <a:spcPct val="0"/>
              </a:spcBef>
              <a:spcAft>
                <a:spcPct val="0"/>
              </a:spcAft>
              <a:defRPr sz="2400">
                <a:solidFill>
                  <a:schemeClr val="tx1"/>
                </a:solidFill>
                <a:latin typeface="Arial" charset="0"/>
                <a:ea typeface="ＭＳ Ｐゴシック" charset="0"/>
              </a:defRPr>
            </a:lvl7pPr>
            <a:lvl8pPr marL="1371600" eaLnBrk="0" fontAlgn="base" hangingPunct="0">
              <a:spcBef>
                <a:spcPct val="0"/>
              </a:spcBef>
              <a:spcAft>
                <a:spcPct val="0"/>
              </a:spcAft>
              <a:defRPr sz="2400">
                <a:solidFill>
                  <a:schemeClr val="tx1"/>
                </a:solidFill>
                <a:latin typeface="Arial" charset="0"/>
                <a:ea typeface="ＭＳ Ｐゴシック" charset="0"/>
              </a:defRPr>
            </a:lvl8pPr>
            <a:lvl9pPr marL="1828800" eaLnBrk="0" fontAlgn="base" hangingPunct="0">
              <a:spcBef>
                <a:spcPct val="0"/>
              </a:spcBef>
              <a:spcAft>
                <a:spcPct val="0"/>
              </a:spcAft>
              <a:defRPr sz="2400">
                <a:solidFill>
                  <a:schemeClr val="tx1"/>
                </a:solidFill>
                <a:latin typeface="Arial" charset="0"/>
                <a:ea typeface="ＭＳ Ｐゴシック" charset="0"/>
              </a:defRPr>
            </a:lvl9pPr>
          </a:lstStyle>
          <a:p>
            <a:pPr eaLnBrk="1" hangingPunct="1"/>
            <a:fld id="{5465D220-1C62-D54C-82FE-2C264EDD6D8E}" type="slidenum">
              <a:rPr lang="en-US" sz="1000">
                <a:solidFill>
                  <a:srgbClr val="898989"/>
                </a:solidFill>
                <a:latin typeface="Helvetica" charset="0"/>
                <a:cs typeface="Helvetica" charset="0"/>
              </a:rPr>
              <a:pPr eaLnBrk="1" hangingPunct="1"/>
              <a:t>61</a:t>
            </a:fld>
            <a:endParaRPr lang="en-US" sz="1000">
              <a:solidFill>
                <a:srgbClr val="898989"/>
              </a:solidFill>
              <a:latin typeface="Helvetica" charset="0"/>
              <a:cs typeface="Helvetica" charset="0"/>
            </a:endParaRPr>
          </a:p>
        </p:txBody>
      </p:sp>
      <p:pic>
        <p:nvPicPr>
          <p:cNvPr id="33800" name="Picture 8" descr="har2526X_06_0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1963" y="1322400"/>
            <a:ext cx="8245475" cy="3248025"/>
          </a:xfrm>
          <a:prstGeom prst="rect">
            <a:avLst/>
          </a:prstGeom>
          <a:noFill/>
          <a:extLst>
            <a:ext uri="{909E8E84-426E-40dd-AFC4-6F175D3DCCD1}">
              <a14:hiddenFill xmlns="" xmlns:a14="http://schemas.microsoft.com/office/drawing/2010/main">
                <a:solidFill>
                  <a:srgbClr val="FFFFFF"/>
                </a:solidFill>
              </a14:hiddenFill>
            </a:ext>
          </a:extLst>
        </p:spPr>
      </p:pic>
      <p:sp>
        <p:nvSpPr>
          <p:cNvPr id="3" name="矩形 2"/>
          <p:cNvSpPr/>
          <p:nvPr/>
        </p:nvSpPr>
        <p:spPr>
          <a:xfrm>
            <a:off x="461963" y="4832856"/>
            <a:ext cx="8280400" cy="1523494"/>
          </a:xfrm>
          <a:prstGeom prst="rect">
            <a:avLst/>
          </a:prstGeom>
        </p:spPr>
        <p:txBody>
          <a:bodyPr wrap="square">
            <a:spAutoFit/>
          </a:bodyPr>
          <a:lstStyle/>
          <a:p>
            <a:pPr>
              <a:buFont typeface="Arial" charset="0"/>
              <a:buNone/>
            </a:pPr>
            <a:r>
              <a:rPr lang="en-US" altLang="zh-CN" dirty="0">
                <a:latin typeface="Helvetica" charset="0"/>
                <a:cs typeface="Helvetica" charset="0"/>
              </a:rPr>
              <a:t>Bacteriophages (aka phages) are viruses that infect, multiply in, and kill various species of bacteria</a:t>
            </a:r>
          </a:p>
          <a:p>
            <a:pPr marL="639763" lvl="1">
              <a:spcAft>
                <a:spcPts val="600"/>
              </a:spcAft>
              <a:buSzTx/>
              <a:buFont typeface="Helvetica Neue" charset="0"/>
              <a:buChar char="•"/>
            </a:pPr>
            <a:r>
              <a:rPr lang="en-US" altLang="zh-CN" sz="2000" dirty="0">
                <a:latin typeface="Helvetica" charset="0"/>
                <a:cs typeface="Helvetica" charset="0"/>
              </a:rPr>
              <a:t>Widely distributed in nature</a:t>
            </a:r>
          </a:p>
          <a:p>
            <a:pPr marL="639763" lvl="1">
              <a:spcAft>
                <a:spcPts val="1800"/>
              </a:spcAft>
              <a:buSzTx/>
              <a:buFont typeface="Helvetica Neue" charset="0"/>
              <a:buChar char="•"/>
            </a:pPr>
            <a:r>
              <a:rPr lang="en-US" altLang="zh-CN" sz="2000" dirty="0">
                <a:latin typeface="Helvetica" charset="0"/>
                <a:cs typeface="Helvetica" charset="0"/>
              </a:rPr>
              <a:t>Most bacteria are susceptible to one or more phages</a:t>
            </a:r>
          </a:p>
        </p:txBody>
      </p:sp>
      <p:pic>
        <p:nvPicPr>
          <p:cNvPr id="5" name="音频 4">
            <a:hlinkClick r:id="" action="ppaction://media"/>
            <a:extLst>
              <a:ext uri="{FF2B5EF4-FFF2-40B4-BE49-F238E27FC236}">
                <a16:creationId xmlns:a16="http://schemas.microsoft.com/office/drawing/2014/main" id="{E20937A4-E967-0602-2521-77EFA0C6B5B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929446236"/>
      </p:ext>
    </p:extLst>
  </p:cSld>
  <p:clrMapOvr>
    <a:masterClrMapping/>
  </p:clrMapOvr>
  <mc:AlternateContent xmlns:mc="http://schemas.openxmlformats.org/markup-compatibility/2006" xmlns:p14="http://schemas.microsoft.com/office/powerpoint/2010/main">
    <mc:Choice Requires="p14">
      <p:transition spd="slow" p14:dur="2000" advTm="40938"/>
    </mc:Choice>
    <mc:Fallback xmlns="">
      <p:transition spd="slow" advTm="4093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914400"/>
          </a:xfrm>
        </p:spPr>
        <p:txBody>
          <a:bodyPr/>
          <a:lstStyle/>
          <a:p>
            <a:r>
              <a:rPr lang="en-US" altLang="zh-CN">
                <a:effectLst/>
                <a:latin typeface="Helvetica" charset="0"/>
                <a:ea typeface="ＭＳ Ｐゴシック" charset="-128"/>
                <a:cs typeface="Helvetica" charset="0"/>
              </a:rPr>
              <a:t>Lytic and lysogenic modes of reproduction</a:t>
            </a:r>
          </a:p>
        </p:txBody>
      </p:sp>
      <p:sp>
        <p:nvSpPr>
          <p:cNvPr id="56324"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369D358B-41CB-4B88-8F36-586691D458A0}" type="slidenum">
              <a:rPr lang="en-US" altLang="zh-CN" sz="1000">
                <a:solidFill>
                  <a:srgbClr val="898989"/>
                </a:solidFill>
                <a:latin typeface="Helvetica" charset="0"/>
              </a:rPr>
              <a:pPr eaLnBrk="1" hangingPunct="1"/>
              <a:t>62</a:t>
            </a:fld>
            <a:endParaRPr lang="en-US" altLang="zh-CN" sz="1000">
              <a:solidFill>
                <a:srgbClr val="898989"/>
              </a:solidFill>
              <a:latin typeface="Helvetica" charset="0"/>
            </a:endParaRPr>
          </a:p>
        </p:txBody>
      </p:sp>
      <p:pic>
        <p:nvPicPr>
          <p:cNvPr id="56325" name="Picture 6" descr="Ch14_24.tiff"/>
          <p:cNvPicPr>
            <a:picLocks noChangeAspect="1"/>
          </p:cNvPicPr>
          <p:nvPr/>
        </p:nvPicPr>
        <p:blipFill>
          <a:blip r:embed="rId5">
            <a:extLst>
              <a:ext uri="{28A0092B-C50C-407E-A947-70E740481C1C}">
                <a14:useLocalDpi xmlns:a14="http://schemas.microsoft.com/office/drawing/2010/main" val="0"/>
              </a:ext>
            </a:extLst>
          </a:blip>
          <a:srcRect t="1810" r="1338" b="1810"/>
          <a:stretch>
            <a:fillRect/>
          </a:stretch>
        </p:blipFill>
        <p:spPr bwMode="auto">
          <a:xfrm>
            <a:off x="1216025" y="1358900"/>
            <a:ext cx="6740525" cy="487045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6326" name="TextBox 5"/>
          <p:cNvSpPr txBox="1">
            <a:spLocks noChangeArrowheads="1"/>
          </p:cNvSpPr>
          <p:nvPr/>
        </p:nvSpPr>
        <p:spPr bwMode="auto">
          <a:xfrm>
            <a:off x="457200" y="5921375"/>
            <a:ext cx="982663"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14.24</a:t>
            </a:r>
          </a:p>
        </p:txBody>
      </p:sp>
      <p:sp>
        <p:nvSpPr>
          <p:cNvPr id="56327" name="Content Placeholder 10"/>
          <p:cNvSpPr>
            <a:spLocks noGrp="1"/>
          </p:cNvSpPr>
          <p:nvPr>
            <p:ph idx="1"/>
          </p:nvPr>
        </p:nvSpPr>
        <p:spPr>
          <a:xfrm>
            <a:off x="4152899" y="3455988"/>
            <a:ext cx="4872567" cy="2709862"/>
          </a:xfrm>
        </p:spPr>
        <p:txBody>
          <a:bodyPr/>
          <a:lstStyle/>
          <a:p>
            <a:pPr>
              <a:buFont typeface="Arial" charset="0"/>
              <a:buNone/>
            </a:pPr>
            <a:r>
              <a:rPr lang="en-US" altLang="zh-CN" sz="2000" dirty="0">
                <a:solidFill>
                  <a:srgbClr val="0000FF"/>
                </a:solidFill>
                <a:effectLst/>
                <a:latin typeface="Helvetica" charset="0"/>
                <a:ea typeface="ＭＳ Ｐゴシック" charset="-128"/>
                <a:cs typeface="Helvetica" charset="0"/>
              </a:rPr>
              <a:t>Lytic cycle</a:t>
            </a:r>
            <a:r>
              <a:rPr lang="en-US" altLang="zh-CN" sz="2000" dirty="0">
                <a:effectLst/>
                <a:latin typeface="Helvetica" charset="0"/>
                <a:ea typeface="ＭＳ Ｐゴシック" charset="-128"/>
                <a:cs typeface="Helvetica" charset="0"/>
              </a:rPr>
              <a:t>: produce viral proteins, cell burst</a:t>
            </a:r>
          </a:p>
          <a:p>
            <a:pPr>
              <a:buFont typeface="Arial" charset="0"/>
              <a:buNone/>
            </a:pPr>
            <a:endParaRPr lang="en-US" altLang="zh-CN" sz="2000" dirty="0">
              <a:solidFill>
                <a:srgbClr val="0000FF"/>
              </a:solidFill>
              <a:latin typeface="Helvetica" charset="0"/>
              <a:ea typeface="ＭＳ Ｐゴシック" charset="-128"/>
              <a:cs typeface="Helvetica" charset="0"/>
            </a:endParaRPr>
          </a:p>
          <a:p>
            <a:pPr>
              <a:buFont typeface="Arial" charset="0"/>
              <a:buNone/>
            </a:pPr>
            <a:r>
              <a:rPr lang="en-US" altLang="zh-CN" sz="2000" dirty="0">
                <a:solidFill>
                  <a:srgbClr val="0000FF"/>
                </a:solidFill>
                <a:effectLst/>
                <a:latin typeface="Helvetica" charset="0"/>
                <a:ea typeface="ＭＳ Ｐゴシック" charset="-128"/>
                <a:cs typeface="Helvetica" charset="0"/>
              </a:rPr>
              <a:t>Lysogenic cycle</a:t>
            </a:r>
            <a:r>
              <a:rPr lang="en-US" altLang="zh-CN" sz="2000" dirty="0">
                <a:effectLst/>
                <a:latin typeface="Helvetica" charset="0"/>
                <a:ea typeface="ＭＳ Ｐゴシック" charset="-128"/>
                <a:cs typeface="Helvetica" charset="0"/>
              </a:rPr>
              <a:t>:  phage </a:t>
            </a:r>
            <a:r>
              <a:rPr lang="en-US" altLang="zh-CN" sz="2000" dirty="0">
                <a:latin typeface="Helvetica" charset="0"/>
                <a:ea typeface="ＭＳ Ｐゴシック" charset="-128"/>
                <a:cs typeface="Helvetica" charset="0"/>
              </a:rPr>
              <a:t>DNA inserted into </a:t>
            </a:r>
            <a:r>
              <a:rPr lang="en-US" altLang="zh-CN" sz="2000" dirty="0">
                <a:effectLst/>
                <a:latin typeface="Helvetica" charset="0"/>
                <a:ea typeface="ＭＳ Ｐゴシック" charset="-128"/>
                <a:cs typeface="Helvetica" charset="0"/>
              </a:rPr>
              <a:t>bacterial chromosome, do not produce the viral proteins needed for more virus particles</a:t>
            </a:r>
          </a:p>
          <a:p>
            <a:pPr>
              <a:buFont typeface="Arial" charset="0"/>
              <a:buNone/>
            </a:pPr>
            <a:endParaRPr lang="en-US" altLang="zh-CN" sz="2000" dirty="0">
              <a:effectLst/>
              <a:latin typeface="Helvetica" charset="0"/>
              <a:ea typeface="ＭＳ Ｐゴシック" charset="-128"/>
              <a:cs typeface="Helvetica" charset="0"/>
            </a:endParaRPr>
          </a:p>
          <a:p>
            <a:pPr>
              <a:buFont typeface="Arial" charset="0"/>
              <a:buNone/>
            </a:pPr>
            <a:endParaRPr lang="en-US" altLang="zh-CN" sz="2000" dirty="0">
              <a:effectLst/>
              <a:latin typeface="Helvetica" charset="0"/>
              <a:ea typeface="ＭＳ Ｐゴシック" charset="-128"/>
              <a:cs typeface="Helvetica" charset="0"/>
            </a:endParaRPr>
          </a:p>
        </p:txBody>
      </p:sp>
      <p:pic>
        <p:nvPicPr>
          <p:cNvPr id="3" name="音频 2">
            <a:hlinkClick r:id="" action="ppaction://media"/>
            <a:extLst>
              <a:ext uri="{FF2B5EF4-FFF2-40B4-BE49-F238E27FC236}">
                <a16:creationId xmlns:a16="http://schemas.microsoft.com/office/drawing/2014/main" id="{182AF762-03E4-997A-0929-1747A11D7594}"/>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959999257"/>
      </p:ext>
    </p:extLst>
  </p:cSld>
  <p:clrMapOvr>
    <a:masterClrMapping/>
  </p:clrMapOvr>
  <mc:AlternateContent xmlns:mc="http://schemas.openxmlformats.org/markup-compatibility/2006" xmlns:p14="http://schemas.microsoft.com/office/powerpoint/2010/main">
    <mc:Choice Requires="p14">
      <p:transition spd="slow" p14:dur="2000" advTm="21418"/>
    </mc:Choice>
    <mc:Fallback xmlns="">
      <p:transition spd="slow" advTm="214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ltLang="zh-CN" dirty="0">
                <a:latin typeface="Helvetica" charset="0"/>
                <a:ea typeface="ＭＳ Ｐゴシック" charset="-128"/>
                <a:cs typeface="Helvetica" charset="0"/>
              </a:rPr>
              <a:t>Virulent and temperate phages</a:t>
            </a:r>
            <a:endParaRPr lang="en-US" altLang="zh-CN" dirty="0">
              <a:effectLst/>
              <a:latin typeface="Helvetica" charset="0"/>
              <a:ea typeface="ＭＳ Ｐゴシック" charset="-128"/>
              <a:cs typeface="Helvetica" charset="0"/>
            </a:endParaRPr>
          </a:p>
        </p:txBody>
      </p:sp>
      <p:sp>
        <p:nvSpPr>
          <p:cNvPr id="51203" name="Content Placeholder 2"/>
          <p:cNvSpPr>
            <a:spLocks noGrp="1"/>
          </p:cNvSpPr>
          <p:nvPr>
            <p:ph idx="1"/>
          </p:nvPr>
        </p:nvSpPr>
        <p:spPr>
          <a:xfrm>
            <a:off x="457200" y="1493838"/>
            <a:ext cx="8229600" cy="4708525"/>
          </a:xfrm>
        </p:spPr>
        <p:txBody>
          <a:bodyPr/>
          <a:lstStyle/>
          <a:p>
            <a:pPr>
              <a:spcAft>
                <a:spcPts val="1800"/>
              </a:spcAft>
              <a:buFont typeface="Arial" charset="0"/>
              <a:buNone/>
            </a:pPr>
            <a:r>
              <a:rPr lang="en-US" altLang="zh-CN" dirty="0">
                <a:solidFill>
                  <a:srgbClr val="FF0000"/>
                </a:solidFill>
                <a:effectLst/>
                <a:latin typeface="Helvetica" charset="0"/>
                <a:ea typeface="ＭＳ Ｐゴシック" charset="-128"/>
                <a:cs typeface="Helvetica" charset="0"/>
              </a:rPr>
              <a:t>Virulent phages </a:t>
            </a:r>
            <a:r>
              <a:rPr lang="en-US" altLang="zh-CN" dirty="0">
                <a:effectLst/>
                <a:latin typeface="Helvetica" charset="0"/>
                <a:ea typeface="ＭＳ Ｐゴシック" charset="-128"/>
                <a:cs typeface="Helvetica" charset="0"/>
              </a:rPr>
              <a:t>– always enter </a:t>
            </a:r>
            <a:r>
              <a:rPr lang="en-US" altLang="zh-CN" dirty="0">
                <a:solidFill>
                  <a:srgbClr val="0000FF"/>
                </a:solidFill>
                <a:effectLst/>
                <a:latin typeface="Helvetica" charset="0"/>
                <a:ea typeface="ＭＳ Ｐゴシック" charset="-128"/>
                <a:cs typeface="Helvetica" charset="0"/>
              </a:rPr>
              <a:t>lytic</a:t>
            </a:r>
            <a:r>
              <a:rPr lang="en-US" altLang="zh-CN" dirty="0">
                <a:effectLst/>
                <a:latin typeface="Helvetica" charset="0"/>
                <a:ea typeface="ＭＳ Ｐゴシック" charset="-128"/>
                <a:cs typeface="Helvetica" charset="0"/>
              </a:rPr>
              <a:t> cycle after infecting cells, multiply rapidly, and kill cells</a:t>
            </a:r>
          </a:p>
          <a:p>
            <a:pPr>
              <a:buFont typeface="Arial" charset="0"/>
              <a:buNone/>
            </a:pPr>
            <a:r>
              <a:rPr lang="en-US" altLang="zh-CN" dirty="0">
                <a:solidFill>
                  <a:srgbClr val="FF0000"/>
                </a:solidFill>
                <a:effectLst/>
                <a:latin typeface="Helvetica" charset="0"/>
                <a:ea typeface="ＭＳ Ｐゴシック" charset="-128"/>
                <a:cs typeface="Helvetica" charset="0"/>
              </a:rPr>
              <a:t>Temperate phages </a:t>
            </a:r>
            <a:r>
              <a:rPr lang="en-US" altLang="zh-CN" dirty="0">
                <a:effectLst/>
                <a:latin typeface="Helvetica" charset="0"/>
                <a:ea typeface="ＭＳ Ｐゴシック" charset="-128"/>
                <a:cs typeface="Helvetica" charset="0"/>
              </a:rPr>
              <a:t>– can enter either lytic cycle or enter an  alternative </a:t>
            </a:r>
            <a:r>
              <a:rPr lang="en-US" altLang="zh-CN" dirty="0">
                <a:solidFill>
                  <a:srgbClr val="0000FF"/>
                </a:solidFill>
                <a:effectLst/>
                <a:latin typeface="Helvetica" charset="0"/>
                <a:ea typeface="ＭＳ Ｐゴシック" charset="-128"/>
                <a:cs typeface="Helvetica" charset="0"/>
              </a:rPr>
              <a:t>lysogenic</a:t>
            </a:r>
            <a:r>
              <a:rPr lang="en-US" altLang="zh-CN" dirty="0">
                <a:effectLst/>
                <a:latin typeface="Helvetica" charset="0"/>
                <a:ea typeface="ＭＳ Ｐゴシック" charset="-128"/>
                <a:cs typeface="Helvetica" charset="0"/>
              </a:rPr>
              <a:t> cycle</a:t>
            </a:r>
          </a:p>
          <a:p>
            <a:pPr>
              <a:buFont typeface="Arial" charset="0"/>
              <a:buNone/>
            </a:pPr>
            <a:endParaRPr lang="en-US" altLang="zh-CN" dirty="0">
              <a:latin typeface="Helvetica" charset="0"/>
              <a:ea typeface="ＭＳ Ｐゴシック" charset="-128"/>
              <a:cs typeface="Helvetica" charset="0"/>
            </a:endParaRPr>
          </a:p>
          <a:p>
            <a:pPr>
              <a:spcAft>
                <a:spcPts val="1800"/>
              </a:spcAft>
            </a:pPr>
            <a:r>
              <a:rPr lang="en-US" altLang="zh-CN" sz="2000" dirty="0">
                <a:latin typeface="Helvetica" charset="0"/>
                <a:ea typeface="ＭＳ Ｐゴシック" charset="-128"/>
                <a:cs typeface="Helvetica" charset="0"/>
              </a:rPr>
              <a:t>Transduction – process by which </a:t>
            </a:r>
            <a:r>
              <a:rPr lang="en-US" altLang="zh-CN" sz="2000" dirty="0">
                <a:solidFill>
                  <a:srgbClr val="0000FF"/>
                </a:solidFill>
                <a:latin typeface="Helvetica" charset="0"/>
                <a:ea typeface="ＭＳ Ｐゴシック" charset="-128"/>
                <a:cs typeface="Helvetica" charset="0"/>
              </a:rPr>
              <a:t>a phage </a:t>
            </a:r>
            <a:r>
              <a:rPr lang="en-US" altLang="zh-CN" sz="2000" dirty="0">
                <a:latin typeface="Helvetica" charset="0"/>
                <a:ea typeface="ＭＳ Ｐゴシック" charset="-128"/>
                <a:cs typeface="Helvetica" charset="0"/>
              </a:rPr>
              <a:t>transfers DNA from one host cell to another host cell</a:t>
            </a:r>
          </a:p>
          <a:p>
            <a:pPr>
              <a:buFont typeface="Arial" charset="0"/>
              <a:buNone/>
            </a:pPr>
            <a:endParaRPr lang="en-US" altLang="zh-CN" dirty="0">
              <a:effectLst/>
              <a:latin typeface="Helvetica" charset="0"/>
              <a:ea typeface="ＭＳ Ｐゴシック" charset="-128"/>
              <a:cs typeface="Helvetica" charset="0"/>
            </a:endParaRPr>
          </a:p>
        </p:txBody>
      </p:sp>
      <p:sp>
        <p:nvSpPr>
          <p:cNvPr id="51205"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16893C0-5F82-47BE-B477-BE8435DA44AA}" type="slidenum">
              <a:rPr lang="en-US" altLang="zh-CN" sz="1000">
                <a:solidFill>
                  <a:srgbClr val="898989"/>
                </a:solidFill>
                <a:latin typeface="Helvetica" charset="0"/>
              </a:rPr>
              <a:pPr eaLnBrk="1" hangingPunct="1"/>
              <a:t>63</a:t>
            </a:fld>
            <a:endParaRPr lang="en-US" altLang="zh-CN" sz="1000">
              <a:solidFill>
                <a:srgbClr val="898989"/>
              </a:solidFill>
              <a:latin typeface="Helvetica" charset="0"/>
            </a:endParaRPr>
          </a:p>
        </p:txBody>
      </p:sp>
      <p:pic>
        <p:nvPicPr>
          <p:cNvPr id="3" name="音频 2">
            <a:hlinkClick r:id="" action="ppaction://media"/>
            <a:extLst>
              <a:ext uri="{FF2B5EF4-FFF2-40B4-BE49-F238E27FC236}">
                <a16:creationId xmlns:a16="http://schemas.microsoft.com/office/drawing/2014/main" id="{DA9EEBED-F4BA-A30C-E72E-D646FA7BFDA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96642091"/>
      </p:ext>
    </p:extLst>
  </p:cSld>
  <p:clrMapOvr>
    <a:masterClrMapping/>
  </p:clrMapOvr>
  <mc:AlternateContent xmlns:mc="http://schemas.openxmlformats.org/markup-compatibility/2006" xmlns:p14="http://schemas.microsoft.com/office/powerpoint/2010/main">
    <mc:Choice Requires="p14">
      <p:transition spd="slow" p14:dur="2000" advTm="31744"/>
    </mc:Choice>
    <mc:Fallback xmlns="">
      <p:transition spd="slow" advTm="317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6180667" cy="986367"/>
          </a:xfrm>
        </p:spPr>
        <p:txBody>
          <a:bodyPr>
            <a:normAutofit fontScale="90000"/>
          </a:bodyPr>
          <a:lstStyle/>
          <a:p>
            <a:r>
              <a:rPr lang="en-US" altLang="zh-CN" dirty="0">
                <a:effectLst/>
                <a:latin typeface="Helvetica" charset="0"/>
                <a:ea typeface="ＭＳ Ｐゴシック" charset="-128"/>
                <a:cs typeface="Helvetica" charset="0"/>
              </a:rPr>
              <a:t>The lytic cycle of phage multiplication: cell </a:t>
            </a:r>
            <a:r>
              <a:rPr lang="en-US" altLang="zh-CN" dirty="0" err="1">
                <a:effectLst/>
                <a:latin typeface="Helvetica" charset="0"/>
                <a:ea typeface="ＭＳ Ｐゴシック" charset="-128"/>
                <a:cs typeface="Helvetica" charset="0"/>
              </a:rPr>
              <a:t>lysis</a:t>
            </a:r>
            <a:r>
              <a:rPr lang="en-US" altLang="zh-CN" dirty="0">
                <a:effectLst/>
                <a:latin typeface="Helvetica" charset="0"/>
                <a:ea typeface="ＭＳ Ｐゴシック" charset="-128"/>
                <a:cs typeface="Helvetica" charset="0"/>
              </a:rPr>
              <a:t> and release of progeny phage</a:t>
            </a:r>
            <a:endParaRPr lang="en-US" dirty="0">
              <a:effectLst/>
            </a:endParaRPr>
          </a:p>
        </p:txBody>
      </p:sp>
      <p:sp>
        <p:nvSpPr>
          <p:cNvPr id="53253"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394DFEA-D2F1-46E0-92B9-096FFF3B3B91}" type="slidenum">
              <a:rPr lang="en-US" altLang="zh-CN" sz="1000">
                <a:solidFill>
                  <a:srgbClr val="898989"/>
                </a:solidFill>
                <a:latin typeface="Helvetica" charset="0"/>
              </a:rPr>
              <a:pPr eaLnBrk="1" hangingPunct="1"/>
              <a:t>64</a:t>
            </a:fld>
            <a:endParaRPr lang="en-US" altLang="zh-CN" sz="1000">
              <a:solidFill>
                <a:srgbClr val="898989"/>
              </a:solidFill>
              <a:latin typeface="Helvetica" charset="0"/>
            </a:endParaRPr>
          </a:p>
        </p:txBody>
      </p:sp>
      <p:sp>
        <p:nvSpPr>
          <p:cNvPr id="5" name="Rectangle 4"/>
          <p:cNvSpPr/>
          <p:nvPr/>
        </p:nvSpPr>
        <p:spPr>
          <a:xfrm>
            <a:off x="730250" y="2346752"/>
            <a:ext cx="4572000" cy="461665"/>
          </a:xfrm>
          <a:prstGeom prst="rect">
            <a:avLst/>
          </a:prstGeom>
        </p:spPr>
        <p:txBody>
          <a:bodyPr>
            <a:spAutoFit/>
          </a:bodyPr>
          <a:lstStyle/>
          <a:p>
            <a:endParaRPr lang="en-US" dirty="0"/>
          </a:p>
        </p:txBody>
      </p:sp>
      <p:pic>
        <p:nvPicPr>
          <p:cNvPr id="12" name="Picture 11"/>
          <p:cNvPicPr>
            <a:picLocks noChangeAspect="1"/>
          </p:cNvPicPr>
          <p:nvPr/>
        </p:nvPicPr>
        <p:blipFill>
          <a:blip r:embed="rId5"/>
          <a:stretch>
            <a:fillRect/>
          </a:stretch>
        </p:blipFill>
        <p:spPr>
          <a:xfrm>
            <a:off x="4877964" y="-1"/>
            <a:ext cx="3808836" cy="6721475"/>
          </a:xfrm>
          <a:prstGeom prst="rect">
            <a:avLst/>
          </a:prstGeom>
        </p:spPr>
      </p:pic>
      <p:sp>
        <p:nvSpPr>
          <p:cNvPr id="13" name="Content Placeholder 2"/>
          <p:cNvSpPr>
            <a:spLocks noGrp="1"/>
          </p:cNvSpPr>
          <p:nvPr>
            <p:ph idx="1"/>
          </p:nvPr>
        </p:nvSpPr>
        <p:spPr>
          <a:xfrm>
            <a:off x="372533" y="1328738"/>
            <a:ext cx="4505431" cy="5027612"/>
          </a:xfrm>
        </p:spPr>
        <p:txBody>
          <a:bodyPr/>
          <a:lstStyle/>
          <a:p>
            <a:r>
              <a:rPr lang="en-US" altLang="zh-CN" sz="1900" dirty="0">
                <a:effectLst/>
                <a:latin typeface="Arial"/>
                <a:ea typeface="ＭＳ Ｐゴシック" charset="-128"/>
                <a:cs typeface="Arial"/>
              </a:rPr>
              <a:t>1.  Phage injects its DNA into bacteria</a:t>
            </a:r>
          </a:p>
          <a:p>
            <a:r>
              <a:rPr lang="en-US" altLang="zh-CN" sz="1900" dirty="0">
                <a:effectLst/>
                <a:latin typeface="Arial"/>
                <a:ea typeface="ＭＳ Ｐゴシック" charset="-128"/>
                <a:cs typeface="Arial"/>
              </a:rPr>
              <a:t>2.  Phage proteins are expressed and take over protein synthesis and DNA replication machinery of infected cell</a:t>
            </a:r>
          </a:p>
          <a:p>
            <a:r>
              <a:rPr lang="en-US" altLang="zh-CN" sz="1900" dirty="0">
                <a:effectLst/>
                <a:latin typeface="Arial"/>
                <a:ea typeface="ＭＳ Ｐゴシック" charset="-128"/>
                <a:cs typeface="Arial"/>
              </a:rPr>
              <a:t>3.  Phage DNA replication</a:t>
            </a:r>
          </a:p>
          <a:p>
            <a:r>
              <a:rPr lang="en-US" altLang="zh-CN" sz="1900" dirty="0">
                <a:effectLst/>
                <a:latin typeface="Arial"/>
                <a:ea typeface="ＭＳ Ｐゴシック" charset="-128"/>
                <a:cs typeface="Arial"/>
              </a:rPr>
              <a:t>4.   Phage particles are assembled with phage DNA and phage protein</a:t>
            </a:r>
          </a:p>
          <a:p>
            <a:r>
              <a:rPr lang="en-US" altLang="zh-CN" sz="1900" dirty="0">
                <a:effectLst/>
                <a:latin typeface="Arial"/>
                <a:ea typeface="ＭＳ Ｐゴシック" charset="-128"/>
                <a:cs typeface="Arial"/>
              </a:rPr>
              <a:t>5.  Infected cell bursts (lyses) and releases 100-200 new viral particles able to infect other cells</a:t>
            </a:r>
          </a:p>
          <a:p>
            <a:r>
              <a:rPr lang="en-US" altLang="zh-CN" sz="1900" dirty="0">
                <a:solidFill>
                  <a:srgbClr val="FF0000"/>
                </a:solidFill>
                <a:effectLst/>
                <a:latin typeface="Arial"/>
                <a:ea typeface="ＭＳ Ｐゴシック" charset="-128"/>
                <a:cs typeface="Arial"/>
              </a:rPr>
              <a:t>Lysate – the population of phage particles released from host bacteria at the end of the lytic cycle</a:t>
            </a:r>
          </a:p>
          <a:p>
            <a:pPr marL="342900" indent="-342900">
              <a:buFont typeface="+mj-lt"/>
              <a:buAutoNum type="arabicPeriod"/>
            </a:pPr>
            <a:endParaRPr lang="en-US" altLang="zh-CN" sz="1900" dirty="0">
              <a:effectLst/>
              <a:latin typeface="Arial"/>
              <a:ea typeface="ＭＳ Ｐゴシック" charset="-128"/>
              <a:cs typeface="Arial"/>
            </a:endParaRPr>
          </a:p>
        </p:txBody>
      </p:sp>
      <p:pic>
        <p:nvPicPr>
          <p:cNvPr id="3" name="音频 2">
            <a:hlinkClick r:id="" action="ppaction://media"/>
            <a:extLst>
              <a:ext uri="{FF2B5EF4-FFF2-40B4-BE49-F238E27FC236}">
                <a16:creationId xmlns:a16="http://schemas.microsoft.com/office/drawing/2014/main" id="{0DCB03DD-6B38-0446-B2A7-16DFCDAD1A2B}"/>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184725992"/>
      </p:ext>
    </p:extLst>
  </p:cSld>
  <p:clrMapOvr>
    <a:masterClrMapping/>
  </p:clrMapOvr>
  <mc:AlternateContent xmlns:mc="http://schemas.openxmlformats.org/markup-compatibility/2006" xmlns:p14="http://schemas.microsoft.com/office/powerpoint/2010/main">
    <mc:Choice Requires="p14">
      <p:transition spd="slow" p14:dur="2000" advTm="29320"/>
    </mc:Choice>
    <mc:Fallback xmlns="">
      <p:transition spd="slow" advTm="293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 y="-1"/>
            <a:ext cx="5355167" cy="1354667"/>
          </a:xfrm>
        </p:spPr>
        <p:txBody>
          <a:bodyPr/>
          <a:lstStyle/>
          <a:p>
            <a:r>
              <a:rPr lang="en-US" altLang="zh-CN" dirty="0">
                <a:effectLst/>
                <a:latin typeface="Helvetica" charset="0"/>
                <a:ea typeface="ＭＳ Ｐゴシック" charset="-128"/>
                <a:cs typeface="Helvetica" charset="0"/>
              </a:rPr>
              <a:t>Generalized transduction</a:t>
            </a:r>
          </a:p>
        </p:txBody>
      </p:sp>
      <p:sp>
        <p:nvSpPr>
          <p:cNvPr id="53251" name="Content Placeholder 2"/>
          <p:cNvSpPr>
            <a:spLocks noGrp="1"/>
          </p:cNvSpPr>
          <p:nvPr>
            <p:ph idx="1"/>
          </p:nvPr>
        </p:nvSpPr>
        <p:spPr>
          <a:xfrm>
            <a:off x="311678" y="1633538"/>
            <a:ext cx="5043488" cy="3675062"/>
          </a:xfrm>
        </p:spPr>
        <p:txBody>
          <a:bodyPr/>
          <a:lstStyle/>
          <a:p>
            <a:pPr>
              <a:spcAft>
                <a:spcPts val="2400"/>
              </a:spcAft>
              <a:buFont typeface="Arial" charset="0"/>
              <a:buNone/>
            </a:pPr>
            <a:r>
              <a:rPr lang="en-US" altLang="zh-CN" dirty="0">
                <a:effectLst/>
                <a:latin typeface="Helvetica" charset="0"/>
                <a:ea typeface="ＭＳ Ｐゴシック" charset="-128"/>
                <a:cs typeface="Helvetica" charset="0"/>
              </a:rPr>
              <a:t>1.  Incorporation of random fragments of bacterial DNA from donor into bacteriophage particles</a:t>
            </a:r>
          </a:p>
          <a:p>
            <a:pPr>
              <a:spcAft>
                <a:spcPts val="2400"/>
              </a:spcAft>
              <a:buFont typeface="Arial" charset="0"/>
              <a:buNone/>
            </a:pPr>
            <a:r>
              <a:rPr lang="en-US" altLang="zh-CN" dirty="0">
                <a:effectLst/>
                <a:latin typeface="Helvetica" charset="0"/>
                <a:ea typeface="ＭＳ Ｐゴシック" charset="-128"/>
                <a:cs typeface="Helvetica" charset="0"/>
              </a:rPr>
              <a:t>2.  DNA from donor cell injected into infected recipient cell</a:t>
            </a:r>
          </a:p>
          <a:p>
            <a:pPr>
              <a:buFont typeface="Arial" charset="0"/>
              <a:buNone/>
            </a:pPr>
            <a:r>
              <a:rPr lang="en-US" altLang="zh-CN" dirty="0">
                <a:effectLst/>
                <a:latin typeface="Helvetica" charset="0"/>
                <a:ea typeface="ＭＳ Ｐゴシック" charset="-128"/>
                <a:cs typeface="Helvetica" charset="0"/>
              </a:rPr>
              <a:t>3.  Transduced chromosomal DNA recombines into homologous DNA in recipient</a:t>
            </a:r>
          </a:p>
          <a:p>
            <a:pPr>
              <a:buFont typeface="Arial" charset="0"/>
              <a:buNone/>
            </a:pPr>
            <a:endParaRPr lang="en-US" altLang="zh-CN" dirty="0">
              <a:effectLst/>
              <a:latin typeface="Helvetica" charset="0"/>
              <a:ea typeface="ＭＳ Ｐゴシック" charset="-128"/>
              <a:cs typeface="Helvetica" charset="0"/>
            </a:endParaRPr>
          </a:p>
          <a:p>
            <a:pPr>
              <a:buFont typeface="Arial" charset="0"/>
              <a:buNone/>
            </a:pPr>
            <a:endParaRPr lang="en-US" altLang="zh-CN" dirty="0">
              <a:effectLst/>
              <a:latin typeface="Helvetica" charset="0"/>
              <a:ea typeface="ＭＳ Ｐゴシック" charset="-128"/>
              <a:cs typeface="Helvetica" charset="0"/>
            </a:endParaRPr>
          </a:p>
        </p:txBody>
      </p:sp>
      <p:sp>
        <p:nvSpPr>
          <p:cNvPr id="53253"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2394DFEA-D2F1-46E0-92B9-096FFF3B3B91}" type="slidenum">
              <a:rPr lang="en-US" altLang="zh-CN" sz="1000">
                <a:solidFill>
                  <a:srgbClr val="898989"/>
                </a:solidFill>
                <a:latin typeface="Helvetica" charset="0"/>
              </a:rPr>
              <a:pPr eaLnBrk="1" hangingPunct="1"/>
              <a:t>65</a:t>
            </a:fld>
            <a:endParaRPr lang="en-US" altLang="zh-CN" sz="1000">
              <a:solidFill>
                <a:srgbClr val="898989"/>
              </a:solidFill>
              <a:latin typeface="Helvetica" charset="0"/>
            </a:endParaRPr>
          </a:p>
        </p:txBody>
      </p:sp>
      <p:pic>
        <p:nvPicPr>
          <p:cNvPr id="53254" name="Picture 6" descr="Ch14_22.tiff"/>
          <p:cNvPicPr>
            <a:picLocks noChangeAspect="1"/>
          </p:cNvPicPr>
          <p:nvPr/>
        </p:nvPicPr>
        <p:blipFill>
          <a:blip r:embed="rId5">
            <a:extLst>
              <a:ext uri="{28A0092B-C50C-407E-A947-70E740481C1C}">
                <a14:useLocalDpi xmlns:a14="http://schemas.microsoft.com/office/drawing/2010/main" val="0"/>
              </a:ext>
            </a:extLst>
          </a:blip>
          <a:srcRect t="1588" r="5818"/>
          <a:stretch>
            <a:fillRect/>
          </a:stretch>
        </p:blipFill>
        <p:spPr bwMode="auto">
          <a:xfrm>
            <a:off x="5355166" y="0"/>
            <a:ext cx="3585673" cy="68580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
        <p:nvSpPr>
          <p:cNvPr id="53255" name="TextBox 5"/>
          <p:cNvSpPr txBox="1">
            <a:spLocks noChangeArrowheads="1"/>
          </p:cNvSpPr>
          <p:nvPr/>
        </p:nvSpPr>
        <p:spPr bwMode="auto">
          <a:xfrm>
            <a:off x="5008563" y="5972175"/>
            <a:ext cx="98266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14.22</a:t>
            </a:r>
          </a:p>
        </p:txBody>
      </p:sp>
      <p:pic>
        <p:nvPicPr>
          <p:cNvPr id="3" name="音频 2">
            <a:hlinkClick r:id="" action="ppaction://media"/>
            <a:extLst>
              <a:ext uri="{FF2B5EF4-FFF2-40B4-BE49-F238E27FC236}">
                <a16:creationId xmlns:a16="http://schemas.microsoft.com/office/drawing/2014/main" id="{FFDD53EA-8B54-CC4B-83C9-C91B81CE2B8C}"/>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71029058"/>
      </p:ext>
    </p:extLst>
  </p:cSld>
  <p:clrMapOvr>
    <a:masterClrMapping/>
  </p:clrMapOvr>
  <mc:AlternateContent xmlns:mc="http://schemas.openxmlformats.org/markup-compatibility/2006" xmlns:p14="http://schemas.microsoft.com/office/powerpoint/2010/main">
    <mc:Choice Requires="p14">
      <p:transition spd="slow" p14:dur="2000" advTm="34130"/>
    </mc:Choice>
    <mc:Fallback xmlns="">
      <p:transition spd="slow" advTm="3413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46667"/>
          </a:xfrm>
        </p:spPr>
        <p:txBody>
          <a:bodyPr>
            <a:normAutofit/>
          </a:bodyPr>
          <a:lstStyle/>
          <a:p>
            <a:r>
              <a:rPr lang="en-US" altLang="zh-CN" dirty="0">
                <a:effectLst/>
                <a:latin typeface="Arial"/>
                <a:ea typeface="ＭＳ Ｐゴシック" charset="-128"/>
                <a:cs typeface="Arial"/>
              </a:rPr>
              <a:t>Mapping genes  by </a:t>
            </a:r>
            <a:r>
              <a:rPr lang="en-US" altLang="zh-CN" dirty="0" err="1">
                <a:effectLst/>
                <a:latin typeface="Arial"/>
                <a:ea typeface="ＭＳ Ｐゴシック" charset="-128"/>
                <a:cs typeface="Arial"/>
              </a:rPr>
              <a:t>cotransduction</a:t>
            </a:r>
            <a:r>
              <a:rPr lang="en-US" altLang="zh-CN" dirty="0">
                <a:effectLst/>
                <a:latin typeface="Arial"/>
                <a:ea typeface="ＭＳ Ｐゴシック" charset="-128"/>
                <a:cs typeface="Arial"/>
              </a:rPr>
              <a:t> frequencies</a:t>
            </a:r>
          </a:p>
        </p:txBody>
      </p:sp>
      <p:sp>
        <p:nvSpPr>
          <p:cNvPr id="54275" name="Content Placeholder 10"/>
          <p:cNvSpPr>
            <a:spLocks noGrp="1"/>
          </p:cNvSpPr>
          <p:nvPr>
            <p:ph idx="1"/>
          </p:nvPr>
        </p:nvSpPr>
        <p:spPr>
          <a:xfrm>
            <a:off x="266699" y="993775"/>
            <a:ext cx="8559800" cy="1766887"/>
          </a:xfrm>
        </p:spPr>
        <p:txBody>
          <a:bodyPr/>
          <a:lstStyle/>
          <a:p>
            <a:r>
              <a:rPr lang="en-US" altLang="zh-CN" dirty="0">
                <a:effectLst/>
                <a:latin typeface="Helvetica" charset="0"/>
                <a:ea typeface="ＭＳ Ｐゴシック" charset="-128"/>
                <a:cs typeface="Helvetica" charset="0"/>
              </a:rPr>
              <a:t>In generalized transduction, up to 90 kb of DNA (~ 2% of E. coli genome) can be transduced by phage into recipient bacteria. </a:t>
            </a:r>
          </a:p>
          <a:p>
            <a:pPr>
              <a:buFont typeface="Arial" charset="0"/>
              <a:buNone/>
            </a:pPr>
            <a:r>
              <a:rPr lang="en-US" altLang="zh-CN" dirty="0">
                <a:effectLst/>
                <a:latin typeface="Helvetica" charset="0"/>
                <a:ea typeface="ＭＳ Ｐゴシック" charset="-128"/>
                <a:cs typeface="Helvetica" charset="0"/>
              </a:rPr>
              <a:t>Frequency of </a:t>
            </a:r>
            <a:r>
              <a:rPr lang="en-US" altLang="zh-CN" dirty="0" err="1">
                <a:effectLst/>
                <a:latin typeface="Helvetica" charset="0"/>
                <a:ea typeface="ＭＳ Ｐゴシック" charset="-128"/>
                <a:cs typeface="Helvetica" charset="0"/>
              </a:rPr>
              <a:t>cotransduction</a:t>
            </a:r>
            <a:r>
              <a:rPr lang="en-US" altLang="zh-CN" dirty="0">
                <a:effectLst/>
                <a:latin typeface="Helvetica" charset="0"/>
                <a:ea typeface="ＭＳ Ｐゴシック" charset="-128"/>
                <a:cs typeface="Helvetica" charset="0"/>
              </a:rPr>
              <a:t> is higher for genes that are close together compared to genes that are further apart</a:t>
            </a:r>
          </a:p>
          <a:p>
            <a:pPr>
              <a:buFont typeface="Arial" charset="0"/>
              <a:buNone/>
            </a:pPr>
            <a:endParaRPr lang="en-US" altLang="zh-CN" dirty="0">
              <a:effectLst/>
              <a:latin typeface="Helvetica" charset="0"/>
              <a:ea typeface="ＭＳ Ｐゴシック" charset="-128"/>
              <a:cs typeface="Helvetica" charset="0"/>
            </a:endParaRPr>
          </a:p>
          <a:p>
            <a:pPr>
              <a:buFont typeface="Arial" charset="0"/>
              <a:buNone/>
            </a:pPr>
            <a:endParaRPr lang="en-US" altLang="zh-CN" dirty="0">
              <a:effectLst/>
              <a:latin typeface="Helvetica" charset="0"/>
              <a:ea typeface="ＭＳ Ｐゴシック" charset="-128"/>
              <a:cs typeface="Helvetica" charset="0"/>
            </a:endParaRPr>
          </a:p>
        </p:txBody>
      </p:sp>
      <p:sp>
        <p:nvSpPr>
          <p:cNvPr id="54277"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05D0B20-D6A4-4F3D-A535-9B7863032EE6}" type="slidenum">
              <a:rPr lang="en-US" altLang="zh-CN" sz="1000">
                <a:solidFill>
                  <a:srgbClr val="898989"/>
                </a:solidFill>
                <a:latin typeface="Helvetica" charset="0"/>
              </a:rPr>
              <a:pPr eaLnBrk="1" hangingPunct="1"/>
              <a:t>66</a:t>
            </a:fld>
            <a:endParaRPr lang="en-US" altLang="zh-CN" sz="1000">
              <a:solidFill>
                <a:srgbClr val="898989"/>
              </a:solidFill>
              <a:latin typeface="Helvetica" charset="0"/>
            </a:endParaRPr>
          </a:p>
        </p:txBody>
      </p:sp>
      <p:sp>
        <p:nvSpPr>
          <p:cNvPr id="54278" name="TextBox 5"/>
          <p:cNvSpPr txBox="1">
            <a:spLocks noChangeArrowheads="1"/>
          </p:cNvSpPr>
          <p:nvPr/>
        </p:nvSpPr>
        <p:spPr bwMode="auto">
          <a:xfrm>
            <a:off x="7704138" y="5988050"/>
            <a:ext cx="982662"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14.23</a:t>
            </a:r>
          </a:p>
        </p:txBody>
      </p:sp>
      <p:pic>
        <p:nvPicPr>
          <p:cNvPr id="54279" name="Picture 6" descr="Ch14_23.tiff"/>
          <p:cNvPicPr>
            <a:picLocks noChangeAspect="1"/>
          </p:cNvPicPr>
          <p:nvPr/>
        </p:nvPicPr>
        <p:blipFill>
          <a:blip r:embed="rId5">
            <a:extLst>
              <a:ext uri="{28A0092B-C50C-407E-A947-70E740481C1C}">
                <a14:useLocalDpi xmlns:a14="http://schemas.microsoft.com/office/drawing/2010/main" val="0"/>
              </a:ext>
            </a:extLst>
          </a:blip>
          <a:srcRect l="1212" t="2075" r="1212" b="2075"/>
          <a:stretch>
            <a:fillRect/>
          </a:stretch>
        </p:blipFill>
        <p:spPr bwMode="auto">
          <a:xfrm>
            <a:off x="1507066" y="2941638"/>
            <a:ext cx="5889625" cy="33782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3" name="音频 2">
            <a:hlinkClick r:id="" action="ppaction://media"/>
            <a:extLst>
              <a:ext uri="{FF2B5EF4-FFF2-40B4-BE49-F238E27FC236}">
                <a16:creationId xmlns:a16="http://schemas.microsoft.com/office/drawing/2014/main" id="{0303CF71-DECD-BA44-B4FC-0DF1405248F6}"/>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385411974"/>
      </p:ext>
    </p:extLst>
  </p:cSld>
  <p:clrMapOvr>
    <a:masterClrMapping/>
  </p:clrMapOvr>
  <mc:AlternateContent xmlns:mc="http://schemas.openxmlformats.org/markup-compatibility/2006" xmlns:p14="http://schemas.microsoft.com/office/powerpoint/2010/main">
    <mc:Choice Requires="p14">
      <p:transition spd="slow" p14:dur="2000" advTm="23441"/>
    </mc:Choice>
    <mc:Fallback xmlns="">
      <p:transition spd="slow" advTm="2344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846667"/>
          </a:xfrm>
        </p:spPr>
        <p:txBody>
          <a:bodyPr>
            <a:normAutofit fontScale="90000"/>
          </a:bodyPr>
          <a:lstStyle/>
          <a:p>
            <a:r>
              <a:rPr lang="en-US" altLang="zh-CN" dirty="0">
                <a:effectLst/>
                <a:latin typeface="Arial"/>
                <a:ea typeface="ＭＳ Ｐゴシック" charset="-128"/>
                <a:cs typeface="Arial"/>
              </a:rPr>
              <a:t>From high </a:t>
            </a:r>
            <a:r>
              <a:rPr lang="en-US" altLang="zh-CN" dirty="0" err="1">
                <a:effectLst/>
                <a:latin typeface="Arial"/>
                <a:ea typeface="ＭＳ Ｐゴシック" charset="-128"/>
                <a:cs typeface="Arial"/>
              </a:rPr>
              <a:t>cotransduction</a:t>
            </a:r>
            <a:r>
              <a:rPr lang="en-US" altLang="zh-CN" dirty="0">
                <a:effectLst/>
                <a:latin typeface="Arial"/>
                <a:ea typeface="ＭＳ Ｐゴシック" charset="-128"/>
                <a:cs typeface="Arial"/>
              </a:rPr>
              <a:t> frequencies, close linkage is inferred</a:t>
            </a:r>
          </a:p>
        </p:txBody>
      </p:sp>
      <p:sp>
        <p:nvSpPr>
          <p:cNvPr id="54277"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05D0B20-D6A4-4F3D-A535-9B7863032EE6}" type="slidenum">
              <a:rPr lang="en-US" altLang="zh-CN" sz="1000">
                <a:solidFill>
                  <a:srgbClr val="898989"/>
                </a:solidFill>
                <a:latin typeface="Helvetica" charset="0"/>
              </a:rPr>
              <a:pPr eaLnBrk="1" hangingPunct="1"/>
              <a:t>67</a:t>
            </a:fld>
            <a:endParaRPr lang="en-US" altLang="zh-CN" sz="1000">
              <a:solidFill>
                <a:srgbClr val="898989"/>
              </a:solidFill>
              <a:latin typeface="Helvetica" charset="0"/>
            </a:endParaRPr>
          </a:p>
        </p:txBody>
      </p:sp>
      <p:pic>
        <p:nvPicPr>
          <p:cNvPr id="4" name="Picture 3"/>
          <p:cNvPicPr>
            <a:picLocks noChangeAspect="1"/>
          </p:cNvPicPr>
          <p:nvPr/>
        </p:nvPicPr>
        <p:blipFill>
          <a:blip r:embed="rId5"/>
          <a:stretch>
            <a:fillRect/>
          </a:stretch>
        </p:blipFill>
        <p:spPr>
          <a:xfrm>
            <a:off x="253999" y="1085848"/>
            <a:ext cx="8773584" cy="4097691"/>
          </a:xfrm>
          <a:prstGeom prst="rect">
            <a:avLst/>
          </a:prstGeom>
        </p:spPr>
      </p:pic>
      <p:sp>
        <p:nvSpPr>
          <p:cNvPr id="6" name="Rectangle 5"/>
          <p:cNvSpPr/>
          <p:nvPr/>
        </p:nvSpPr>
        <p:spPr>
          <a:xfrm>
            <a:off x="158749" y="5183539"/>
            <a:ext cx="9175751" cy="923330"/>
          </a:xfrm>
          <a:prstGeom prst="rect">
            <a:avLst/>
          </a:prstGeom>
        </p:spPr>
        <p:txBody>
          <a:bodyPr wrap="square">
            <a:spAutoFit/>
          </a:bodyPr>
          <a:lstStyle/>
          <a:p>
            <a:r>
              <a:rPr lang="en-US" sz="1800" dirty="0"/>
              <a:t>A genetic map of the </a:t>
            </a:r>
            <a:r>
              <a:rPr lang="en-US" sz="1800" dirty="0" err="1"/>
              <a:t>purB</a:t>
            </a:r>
            <a:r>
              <a:rPr lang="en-US" sz="1800" dirty="0"/>
              <a:t>-to-</a:t>
            </a:r>
            <a:r>
              <a:rPr lang="en-US" sz="1800" dirty="0" err="1"/>
              <a:t>cysB</a:t>
            </a:r>
            <a:r>
              <a:rPr lang="en-US" sz="1800" dirty="0"/>
              <a:t> region of E. coli determined by P1 </a:t>
            </a:r>
            <a:r>
              <a:rPr lang="en-US" sz="1800" dirty="0" err="1"/>
              <a:t>cotransduction</a:t>
            </a:r>
            <a:r>
              <a:rPr lang="en-US" sz="1800" dirty="0"/>
              <a:t>. The numbers given are the averages in percent for </a:t>
            </a:r>
            <a:r>
              <a:rPr lang="en-US" sz="1800" dirty="0" err="1"/>
              <a:t>cotransduction</a:t>
            </a:r>
            <a:r>
              <a:rPr lang="en-US" sz="1800" dirty="0"/>
              <a:t> frequencies obtained in several experiments. The values in parentheses are considered unreliable. </a:t>
            </a:r>
          </a:p>
        </p:txBody>
      </p:sp>
      <p:pic>
        <p:nvPicPr>
          <p:cNvPr id="3" name="音频 2">
            <a:hlinkClick r:id="" action="ppaction://media"/>
            <a:extLst>
              <a:ext uri="{FF2B5EF4-FFF2-40B4-BE49-F238E27FC236}">
                <a16:creationId xmlns:a16="http://schemas.microsoft.com/office/drawing/2014/main" id="{A25848B3-1E33-1446-962C-0181E63C18D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922273109"/>
      </p:ext>
    </p:extLst>
  </p:cSld>
  <p:clrMapOvr>
    <a:masterClrMapping/>
  </p:clrMapOvr>
  <mc:AlternateContent xmlns:mc="http://schemas.openxmlformats.org/markup-compatibility/2006" xmlns:p14="http://schemas.microsoft.com/office/powerpoint/2010/main">
    <mc:Choice Requires="p14">
      <p:transition spd="slow" p14:dur="2000" advTm="10021"/>
    </mc:Choice>
    <mc:Fallback xmlns="">
      <p:transition spd="slow" advTm="1002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4871"/>
            <a:ext cx="9144000" cy="1033462"/>
          </a:xfrm>
        </p:spPr>
        <p:txBody>
          <a:bodyPr/>
          <a:lstStyle/>
          <a:p>
            <a:r>
              <a:rPr lang="en-US" altLang="zh-CN" dirty="0">
                <a:effectLst/>
                <a:latin typeface="Helvetica" charset="0"/>
                <a:ea typeface="ＭＳ Ｐゴシック" charset="-128"/>
                <a:cs typeface="Helvetica" charset="0"/>
              </a:rPr>
              <a:t>Temperate phages</a:t>
            </a:r>
          </a:p>
        </p:txBody>
      </p:sp>
      <p:sp>
        <p:nvSpPr>
          <p:cNvPr id="55299" name="Content Placeholder 2"/>
          <p:cNvSpPr>
            <a:spLocks noGrp="1"/>
          </p:cNvSpPr>
          <p:nvPr>
            <p:ph idx="1"/>
          </p:nvPr>
        </p:nvSpPr>
        <p:spPr/>
        <p:txBody>
          <a:bodyPr/>
          <a:lstStyle/>
          <a:p>
            <a:pPr>
              <a:spcAft>
                <a:spcPts val="1800"/>
              </a:spcAft>
              <a:buFont typeface="Arial" charset="0"/>
              <a:buNone/>
            </a:pPr>
            <a:r>
              <a:rPr lang="en-US" altLang="zh-CN" dirty="0">
                <a:effectLst/>
                <a:latin typeface="Helvetica" charset="0"/>
                <a:ea typeface="ＭＳ Ｐゴシック" charset="-128"/>
                <a:cs typeface="Helvetica" charset="0"/>
              </a:rPr>
              <a:t>Choice of lytic or lysogenic cycle depends on many factors, including environmental conditions</a:t>
            </a:r>
          </a:p>
          <a:p>
            <a:pPr>
              <a:spcAft>
                <a:spcPts val="1800"/>
              </a:spcAft>
              <a:buFont typeface="Arial" charset="0"/>
              <a:buNone/>
            </a:pPr>
            <a:r>
              <a:rPr lang="en-US" altLang="zh-CN" dirty="0" err="1">
                <a:solidFill>
                  <a:srgbClr val="0000FF"/>
                </a:solidFill>
                <a:effectLst/>
                <a:latin typeface="Helvetica" charset="0"/>
                <a:ea typeface="ＭＳ Ｐゴシック" charset="-128"/>
                <a:cs typeface="Helvetica" charset="0"/>
              </a:rPr>
              <a:t>Lysogen</a:t>
            </a:r>
            <a:r>
              <a:rPr lang="en-US" altLang="zh-CN" dirty="0">
                <a:effectLst/>
                <a:latin typeface="Helvetica" charset="0"/>
                <a:ea typeface="ＭＳ Ｐゴシック" charset="-128"/>
                <a:cs typeface="Helvetica" charset="0"/>
              </a:rPr>
              <a:t> – bacteria that harbor an integrated temperate phage</a:t>
            </a:r>
          </a:p>
          <a:p>
            <a:pPr>
              <a:spcAft>
                <a:spcPts val="1800"/>
              </a:spcAft>
              <a:buFont typeface="Arial" charset="0"/>
              <a:buNone/>
            </a:pPr>
            <a:r>
              <a:rPr lang="en-US" altLang="zh-CN" dirty="0" err="1">
                <a:solidFill>
                  <a:srgbClr val="0000FF"/>
                </a:solidFill>
                <a:effectLst/>
                <a:latin typeface="Helvetica" charset="0"/>
                <a:ea typeface="ＭＳ Ｐゴシック" charset="-128"/>
                <a:cs typeface="Helvetica" charset="0"/>
              </a:rPr>
              <a:t>Prophage</a:t>
            </a:r>
            <a:r>
              <a:rPr lang="en-US" altLang="zh-CN" dirty="0">
                <a:effectLst/>
                <a:latin typeface="Helvetica" charset="0"/>
                <a:ea typeface="ＭＳ Ｐゴシック" charset="-128"/>
                <a:cs typeface="Helvetica" charset="0"/>
              </a:rPr>
              <a:t> – temperate phage that has integrated into host chromosome</a:t>
            </a:r>
          </a:p>
          <a:p>
            <a:pPr>
              <a:buFont typeface="Arial" charset="0"/>
              <a:buNone/>
            </a:pPr>
            <a:r>
              <a:rPr lang="en-US" altLang="zh-CN" dirty="0">
                <a:effectLst/>
                <a:latin typeface="Helvetica" charset="0"/>
                <a:ea typeface="ＭＳ Ｐゴシック" charset="-128"/>
                <a:cs typeface="Helvetica" charset="0"/>
              </a:rPr>
              <a:t>Bacteriophage lambda (</a:t>
            </a:r>
            <a:r>
              <a:rPr lang="en-US" altLang="zh-CN" dirty="0" err="1">
                <a:effectLst/>
                <a:latin typeface="Helvetica" charset="0"/>
                <a:ea typeface="ＭＳ Ｐゴシック" charset="-128"/>
                <a:cs typeface="Helvetica" charset="0"/>
              </a:rPr>
              <a:t>λ</a:t>
            </a:r>
            <a:r>
              <a:rPr lang="en-US" altLang="zh-CN" dirty="0">
                <a:effectLst/>
                <a:latin typeface="Helvetica" charset="0"/>
                <a:ea typeface="ＭＳ Ｐゴシック" charset="-128"/>
                <a:cs typeface="Helvetica" charset="0"/>
              </a:rPr>
              <a:t>) is the most commonly used temperate phage</a:t>
            </a:r>
          </a:p>
        </p:txBody>
      </p:sp>
      <p:sp>
        <p:nvSpPr>
          <p:cNvPr id="55301"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7B496E0-E75E-4FB3-B0E5-C0E5E1374467}" type="slidenum">
              <a:rPr lang="en-US" altLang="zh-CN" sz="1000">
                <a:solidFill>
                  <a:srgbClr val="898989"/>
                </a:solidFill>
                <a:latin typeface="Helvetica" charset="0"/>
              </a:rPr>
              <a:pPr eaLnBrk="1" hangingPunct="1"/>
              <a:t>68</a:t>
            </a:fld>
            <a:endParaRPr lang="en-US" altLang="zh-CN" sz="1000">
              <a:solidFill>
                <a:srgbClr val="898989"/>
              </a:solidFill>
              <a:latin typeface="Helvetica" charset="0"/>
            </a:endParaRPr>
          </a:p>
        </p:txBody>
      </p:sp>
      <p:pic>
        <p:nvPicPr>
          <p:cNvPr id="3" name="音频 2">
            <a:hlinkClick r:id="" action="ppaction://media"/>
            <a:extLst>
              <a:ext uri="{FF2B5EF4-FFF2-40B4-BE49-F238E27FC236}">
                <a16:creationId xmlns:a16="http://schemas.microsoft.com/office/drawing/2014/main" id="{7654B280-FDA8-0547-94B5-C8EA8B09A8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329328797"/>
      </p:ext>
    </p:extLst>
  </p:cSld>
  <p:clrMapOvr>
    <a:masterClrMapping/>
  </p:clrMapOvr>
  <mc:AlternateContent xmlns:mc="http://schemas.openxmlformats.org/markup-compatibility/2006" xmlns:p14="http://schemas.microsoft.com/office/powerpoint/2010/main">
    <mc:Choice Requires="p14">
      <p:transition spd="slow" p14:dur="2000" advTm="29529"/>
    </mc:Choice>
    <mc:Fallback xmlns="">
      <p:transition spd="slow" advTm="2952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ltLang="zh-CN" dirty="0">
                <a:effectLst/>
                <a:latin typeface="Helvetica" charset="0"/>
                <a:ea typeface="ＭＳ Ｐゴシック" charset="-128"/>
                <a:cs typeface="Helvetica" charset="0"/>
              </a:rPr>
              <a:t>Integration of the phage DNA initiates </a:t>
            </a:r>
            <a:br>
              <a:rPr lang="en-US" altLang="zh-CN" dirty="0">
                <a:effectLst/>
                <a:latin typeface="Helvetica" charset="0"/>
                <a:ea typeface="ＭＳ Ｐゴシック" charset="-128"/>
                <a:cs typeface="Helvetica" charset="0"/>
              </a:rPr>
            </a:br>
            <a:r>
              <a:rPr lang="en-US" altLang="zh-CN" dirty="0">
                <a:effectLst/>
                <a:latin typeface="Helvetica" charset="0"/>
                <a:ea typeface="ＭＳ Ｐゴシック" charset="-128"/>
                <a:cs typeface="Helvetica" charset="0"/>
              </a:rPr>
              <a:t>the lysogenic cycle</a:t>
            </a:r>
          </a:p>
        </p:txBody>
      </p:sp>
      <p:sp>
        <p:nvSpPr>
          <p:cNvPr id="57347" name="Content Placeholder 2"/>
          <p:cNvSpPr>
            <a:spLocks noGrp="1"/>
          </p:cNvSpPr>
          <p:nvPr>
            <p:ph idx="1"/>
          </p:nvPr>
        </p:nvSpPr>
        <p:spPr>
          <a:xfrm>
            <a:off x="457200" y="1417638"/>
            <a:ext cx="8229600" cy="893762"/>
          </a:xfrm>
        </p:spPr>
        <p:txBody>
          <a:bodyPr/>
          <a:lstStyle/>
          <a:p>
            <a:pPr>
              <a:buFont typeface="Arial" charset="0"/>
              <a:buNone/>
            </a:pPr>
            <a:r>
              <a:rPr lang="en-US" altLang="zh-CN" dirty="0">
                <a:effectLst/>
                <a:latin typeface="Helvetica" charset="0"/>
                <a:ea typeface="ＭＳ Ｐゴシック" charset="-128"/>
                <a:cs typeface="Helvetica" charset="0"/>
              </a:rPr>
              <a:t>Recombination between </a:t>
            </a:r>
            <a:r>
              <a:rPr lang="en-US" altLang="zh-CN" i="1" dirty="0" err="1">
                <a:effectLst/>
                <a:latin typeface="Helvetica" charset="0"/>
                <a:ea typeface="ＭＳ Ｐゴシック" charset="-128"/>
                <a:cs typeface="Helvetica" charset="0"/>
              </a:rPr>
              <a:t>att</a:t>
            </a:r>
            <a:r>
              <a:rPr lang="en-US" altLang="zh-CN" dirty="0">
                <a:effectLst/>
                <a:latin typeface="Helvetica" charset="0"/>
                <a:ea typeface="ＭＳ Ｐゴシック" charset="-128"/>
                <a:cs typeface="Helvetica" charset="0"/>
              </a:rPr>
              <a:t> sites on phage </a:t>
            </a:r>
            <a:r>
              <a:rPr lang="en-US" altLang="zh-CN" dirty="0" err="1">
                <a:effectLst/>
                <a:latin typeface="Helvetica" charset="0"/>
                <a:ea typeface="ＭＳ Ｐゴシック" charset="-128"/>
                <a:cs typeface="Helvetica" charset="0"/>
              </a:rPr>
              <a:t>λ</a:t>
            </a:r>
            <a:r>
              <a:rPr lang="en-US" altLang="zh-CN" dirty="0">
                <a:effectLst/>
                <a:latin typeface="Helvetica" charset="0"/>
                <a:ea typeface="ＭＳ Ｐゴシック" charset="-128"/>
                <a:cs typeface="Helvetica" charset="0"/>
              </a:rPr>
              <a:t> and the bacterial chromosome allows integration of the </a:t>
            </a:r>
            <a:r>
              <a:rPr lang="en-US" altLang="zh-CN" dirty="0" err="1">
                <a:effectLst/>
                <a:latin typeface="Helvetica" charset="0"/>
                <a:ea typeface="ＭＳ Ｐゴシック" charset="-128"/>
                <a:cs typeface="Helvetica" charset="0"/>
              </a:rPr>
              <a:t>prophage</a:t>
            </a:r>
            <a:endParaRPr lang="en-US" altLang="zh-CN" dirty="0">
              <a:effectLst/>
              <a:latin typeface="Helvetica" charset="0"/>
              <a:ea typeface="ＭＳ Ｐゴシック" charset="-128"/>
              <a:cs typeface="Helvetica" charset="0"/>
            </a:endParaRPr>
          </a:p>
        </p:txBody>
      </p:sp>
      <p:sp>
        <p:nvSpPr>
          <p:cNvPr id="57349"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CCF1863C-17B2-492C-ADD2-D619E6EB86B8}" type="slidenum">
              <a:rPr lang="en-US" altLang="zh-CN" sz="1000">
                <a:solidFill>
                  <a:srgbClr val="898989"/>
                </a:solidFill>
                <a:latin typeface="Helvetica" charset="0"/>
              </a:rPr>
              <a:pPr eaLnBrk="1" hangingPunct="1"/>
              <a:t>69</a:t>
            </a:fld>
            <a:endParaRPr lang="en-US" altLang="zh-CN" sz="1000">
              <a:solidFill>
                <a:srgbClr val="898989"/>
              </a:solidFill>
              <a:latin typeface="Helvetica" charset="0"/>
            </a:endParaRPr>
          </a:p>
        </p:txBody>
      </p:sp>
      <p:sp>
        <p:nvSpPr>
          <p:cNvPr id="57351" name="TextBox 5"/>
          <p:cNvSpPr txBox="1">
            <a:spLocks noChangeArrowheads="1"/>
          </p:cNvSpPr>
          <p:nvPr/>
        </p:nvSpPr>
        <p:spPr bwMode="auto">
          <a:xfrm>
            <a:off x="484188" y="5819775"/>
            <a:ext cx="10826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14.26a</a:t>
            </a:r>
          </a:p>
        </p:txBody>
      </p:sp>
      <p:sp>
        <p:nvSpPr>
          <p:cNvPr id="9" name="Rectangle 8"/>
          <p:cNvSpPr/>
          <p:nvPr/>
        </p:nvSpPr>
        <p:spPr>
          <a:xfrm>
            <a:off x="457200" y="3949700"/>
            <a:ext cx="342900" cy="3429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anchor="ctr"/>
          <a:lstStyle/>
          <a:p>
            <a:pPr algn="ctr"/>
            <a:endParaRPr lang="zh-CN" altLang="zh-CN">
              <a:solidFill>
                <a:srgbClr val="FFFFFF"/>
              </a:solidFill>
              <a:ea typeface="ＭＳ Ｐゴシック" charset="-128"/>
            </a:endParaRPr>
          </a:p>
        </p:txBody>
      </p:sp>
      <p:pic>
        <p:nvPicPr>
          <p:cNvPr id="3" name="图片 2"/>
          <p:cNvPicPr>
            <a:picLocks noChangeAspect="1"/>
          </p:cNvPicPr>
          <p:nvPr/>
        </p:nvPicPr>
        <p:blipFill>
          <a:blip r:embed="rId5"/>
          <a:stretch>
            <a:fillRect/>
          </a:stretch>
        </p:blipFill>
        <p:spPr>
          <a:xfrm>
            <a:off x="67735" y="2253960"/>
            <a:ext cx="9008533" cy="3532758"/>
          </a:xfrm>
          <a:prstGeom prst="rect">
            <a:avLst/>
          </a:prstGeom>
        </p:spPr>
      </p:pic>
      <p:pic>
        <p:nvPicPr>
          <p:cNvPr id="4" name="音频 3">
            <a:hlinkClick r:id="" action="ppaction://media"/>
            <a:extLst>
              <a:ext uri="{FF2B5EF4-FFF2-40B4-BE49-F238E27FC236}">
                <a16:creationId xmlns:a16="http://schemas.microsoft.com/office/drawing/2014/main" id="{78397578-E5F8-5743-BDFC-D50E2A1CC3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945945229"/>
      </p:ext>
    </p:extLst>
  </p:cSld>
  <p:clrMapOvr>
    <a:masterClrMapping/>
  </p:clrMapOvr>
  <mc:AlternateContent xmlns:mc="http://schemas.openxmlformats.org/markup-compatibility/2006" xmlns:p14="http://schemas.microsoft.com/office/powerpoint/2010/main">
    <mc:Choice Requires="p14">
      <p:transition spd="slow" p14:dur="2000" advTm="29752"/>
    </mc:Choice>
    <mc:Fallback xmlns="">
      <p:transition spd="slow" advTm="297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89038"/>
          </a:xfrm>
        </p:spPr>
        <p:txBody>
          <a:bodyPr/>
          <a:lstStyle/>
          <a:p>
            <a:pPr>
              <a:defRPr/>
            </a:pPr>
            <a:r>
              <a:rPr lang="en-US" dirty="0">
                <a:effectLst/>
              </a:rPr>
              <a:t>Bacteria sizes and characteristics</a:t>
            </a:r>
          </a:p>
        </p:txBody>
      </p:sp>
      <p:sp>
        <p:nvSpPr>
          <p:cNvPr id="20483" name="Content Placeholder 2"/>
          <p:cNvSpPr>
            <a:spLocks noGrp="1"/>
          </p:cNvSpPr>
          <p:nvPr>
            <p:ph idx="1"/>
          </p:nvPr>
        </p:nvSpPr>
        <p:spPr>
          <a:xfrm>
            <a:off x="287870" y="1231375"/>
            <a:ext cx="8229600" cy="2332037"/>
          </a:xfrm>
        </p:spPr>
        <p:txBody>
          <a:bodyPr/>
          <a:lstStyle/>
          <a:p>
            <a:pPr marL="457200" indent="-457200">
              <a:spcAft>
                <a:spcPts val="1200"/>
              </a:spcAft>
              <a:buFont typeface="+mj-lt"/>
              <a:buAutoNum type="arabicPeriod"/>
            </a:pPr>
            <a:r>
              <a:rPr lang="en-US" altLang="zh-CN" b="0" dirty="0">
                <a:effectLst/>
                <a:latin typeface="Helvetica" charset="0"/>
                <a:ea typeface="ＭＳ Ｐゴシック" charset="-128"/>
                <a:cs typeface="Helvetica" charset="0"/>
              </a:rPr>
              <a:t>All bacteria are prokaryotes, which lack a defined nuclear membrane</a:t>
            </a:r>
          </a:p>
          <a:p>
            <a:pPr marL="457200" indent="-457200">
              <a:spcAft>
                <a:spcPts val="1200"/>
              </a:spcAft>
              <a:buFont typeface="+mj-lt"/>
              <a:buAutoNum type="arabicPeriod"/>
            </a:pPr>
            <a:r>
              <a:rPr lang="en-US" altLang="zh-CN" b="0" dirty="0">
                <a:effectLst/>
                <a:latin typeface="Helvetica" charset="0"/>
                <a:ea typeface="ＭＳ Ｐゴシック" charset="-128"/>
                <a:cs typeface="Helvetica" charset="0"/>
              </a:rPr>
              <a:t>All bacteria lack membrane-bounded organelles</a:t>
            </a:r>
          </a:p>
          <a:p>
            <a:pPr marL="457200" indent="-457200">
              <a:spcAft>
                <a:spcPts val="1200"/>
              </a:spcAft>
              <a:buFont typeface="+mj-lt"/>
              <a:buAutoNum type="arabicPeriod"/>
            </a:pPr>
            <a:r>
              <a:rPr lang="en-US" b="0" dirty="0"/>
              <a:t>Unlike the linear DNA of most eukaryotes, typical bacterial chromosomes are circular</a:t>
            </a:r>
            <a:endParaRPr lang="en-US" altLang="zh-CN" b="0" dirty="0">
              <a:effectLst/>
              <a:latin typeface="Helvetica" charset="0"/>
              <a:ea typeface="ＭＳ Ｐゴシック" charset="-128"/>
              <a:cs typeface="Helvetica" charset="0"/>
            </a:endParaRPr>
          </a:p>
          <a:p>
            <a:endParaRPr lang="en-US" altLang="zh-CN" b="0" dirty="0">
              <a:effectLst/>
              <a:latin typeface="Helvetica" charset="0"/>
              <a:ea typeface="ＭＳ Ｐゴシック" charset="-128"/>
              <a:cs typeface="Helvetica" charset="0"/>
            </a:endParaRPr>
          </a:p>
        </p:txBody>
      </p:sp>
      <p:sp>
        <p:nvSpPr>
          <p:cNvPr id="20485"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D2F82A6E-5988-4FD9-937F-84E2931BE696}" type="slidenum">
              <a:rPr lang="en-US" altLang="zh-CN" sz="1000">
                <a:solidFill>
                  <a:srgbClr val="898989"/>
                </a:solidFill>
                <a:latin typeface="Helvetica" charset="0"/>
              </a:rPr>
              <a:pPr eaLnBrk="1" hangingPunct="1"/>
              <a:t>7</a:t>
            </a:fld>
            <a:endParaRPr lang="en-US" altLang="zh-CN" sz="1000">
              <a:solidFill>
                <a:srgbClr val="898989"/>
              </a:solidFill>
              <a:latin typeface="Helvetica" charset="0"/>
            </a:endParaRPr>
          </a:p>
        </p:txBody>
      </p:sp>
      <p:sp>
        <p:nvSpPr>
          <p:cNvPr id="6" name="Rectangle 5"/>
          <p:cNvSpPr/>
          <p:nvPr/>
        </p:nvSpPr>
        <p:spPr>
          <a:xfrm>
            <a:off x="2286000" y="2828836"/>
            <a:ext cx="4572000" cy="461665"/>
          </a:xfrm>
          <a:prstGeom prst="rect">
            <a:avLst/>
          </a:prstGeom>
        </p:spPr>
        <p:txBody>
          <a:bodyPr>
            <a:spAutoFit/>
          </a:bodyPr>
          <a:lstStyle/>
          <a:p>
            <a:endParaRPr lang="en-US" dirty="0"/>
          </a:p>
        </p:txBody>
      </p:sp>
      <p:sp>
        <p:nvSpPr>
          <p:cNvPr id="8" name="Rectangle 7"/>
          <p:cNvSpPr/>
          <p:nvPr/>
        </p:nvSpPr>
        <p:spPr>
          <a:xfrm>
            <a:off x="287870" y="3656755"/>
            <a:ext cx="4572000" cy="2954655"/>
          </a:xfrm>
          <a:prstGeom prst="rect">
            <a:avLst/>
          </a:prstGeom>
        </p:spPr>
        <p:txBody>
          <a:bodyPr>
            <a:spAutoFit/>
          </a:bodyPr>
          <a:lstStyle/>
          <a:p>
            <a:pPr>
              <a:spcAft>
                <a:spcPts val="1200"/>
              </a:spcAft>
            </a:pPr>
            <a:r>
              <a:rPr lang="en-US" altLang="zh-CN" sz="2200" dirty="0">
                <a:latin typeface="Helvetica" charset="0"/>
                <a:cs typeface="Helvetica" charset="0"/>
              </a:rPr>
              <a:t>4.  Bacterial chromosomes fold to form a nucleoid body that excludes ribosomes</a:t>
            </a:r>
          </a:p>
          <a:p>
            <a:r>
              <a:rPr lang="en-US" altLang="zh-CN" sz="2200" dirty="0">
                <a:latin typeface="Helvetica" charset="0"/>
                <a:cs typeface="Helvetica" charset="0"/>
              </a:rPr>
              <a:t>5.  Most bacteria have a cell wall made of carbohydrate and peptide polymers that surrounds the cell membrane</a:t>
            </a:r>
          </a:p>
          <a:p>
            <a:pPr marL="457200" indent="-457200">
              <a:buFont typeface="+mj-lt"/>
              <a:buAutoNum type="arabicPeriod"/>
            </a:pPr>
            <a:endParaRPr lang="en-US" altLang="zh-CN" sz="2200" dirty="0">
              <a:latin typeface="Helvetica" charset="0"/>
              <a:cs typeface="Helvetica" charset="0"/>
            </a:endParaRPr>
          </a:p>
        </p:txBody>
      </p:sp>
      <p:pic>
        <p:nvPicPr>
          <p:cNvPr id="9" name="Picture 8"/>
          <p:cNvPicPr>
            <a:picLocks noChangeAspect="1"/>
          </p:cNvPicPr>
          <p:nvPr/>
        </p:nvPicPr>
        <p:blipFill>
          <a:blip r:embed="rId4"/>
          <a:stretch>
            <a:fillRect/>
          </a:stretch>
        </p:blipFill>
        <p:spPr>
          <a:xfrm>
            <a:off x="5079611" y="3843866"/>
            <a:ext cx="3844255" cy="2217057"/>
          </a:xfrm>
          <a:prstGeom prst="rect">
            <a:avLst/>
          </a:prstGeom>
        </p:spPr>
      </p:pic>
      <p:pic>
        <p:nvPicPr>
          <p:cNvPr id="5" name="音频 4">
            <a:hlinkClick r:id="" action="ppaction://media"/>
            <a:extLst>
              <a:ext uri="{FF2B5EF4-FFF2-40B4-BE49-F238E27FC236}">
                <a16:creationId xmlns:a16="http://schemas.microsoft.com/office/drawing/2014/main" id="{92A1D2D9-6694-A143-BCCA-1EC06782C6B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308497019"/>
      </p:ext>
    </p:extLst>
  </p:cSld>
  <p:clrMapOvr>
    <a:masterClrMapping/>
  </p:clrMapOvr>
  <mc:AlternateContent xmlns:mc="http://schemas.openxmlformats.org/markup-compatibility/2006" xmlns:p14="http://schemas.microsoft.com/office/powerpoint/2010/main">
    <mc:Choice Requires="p14">
      <p:transition spd="slow" p14:dur="2000" advTm="44672"/>
    </mc:Choice>
    <mc:Fallback xmlns="">
      <p:transition spd="slow" advTm="4467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
                </p:tgtEl>
              </p:cMediaNode>
            </p:audio>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68917"/>
          </a:xfrm>
        </p:spPr>
        <p:txBody>
          <a:bodyPr/>
          <a:lstStyle/>
          <a:p>
            <a:r>
              <a:rPr lang="en-US" altLang="zh-CN" dirty="0">
                <a:effectLst/>
                <a:latin typeface="Helvetica" charset="0"/>
                <a:ea typeface="ＭＳ Ｐゴシック" charset="-128"/>
                <a:cs typeface="Helvetica" charset="0"/>
              </a:rPr>
              <a:t>Specialized transduction:  abnormal excision of a </a:t>
            </a:r>
            <a:r>
              <a:rPr lang="en-US" altLang="zh-CN" dirty="0" err="1">
                <a:effectLst/>
                <a:latin typeface="Helvetica" charset="0"/>
                <a:ea typeface="ＭＳ Ｐゴシック" charset="-128"/>
                <a:cs typeface="Helvetica" charset="0"/>
              </a:rPr>
              <a:t>prophage</a:t>
            </a:r>
            <a:r>
              <a:rPr lang="en-US" altLang="zh-CN" dirty="0">
                <a:effectLst/>
                <a:latin typeface="Helvetica" charset="0"/>
                <a:ea typeface="ＭＳ Ｐゴシック" charset="-128"/>
                <a:cs typeface="Helvetica" charset="0"/>
              </a:rPr>
              <a:t> from a </a:t>
            </a:r>
            <a:r>
              <a:rPr lang="en-US" altLang="zh-CN" dirty="0" err="1">
                <a:effectLst/>
                <a:latin typeface="Helvetica" charset="0"/>
                <a:ea typeface="ＭＳ Ｐゴシック" charset="-128"/>
                <a:cs typeface="Helvetica" charset="0"/>
              </a:rPr>
              <a:t>lysogen</a:t>
            </a:r>
            <a:endParaRPr lang="en-US" altLang="zh-CN" dirty="0">
              <a:effectLst/>
              <a:latin typeface="Helvetica" charset="0"/>
              <a:ea typeface="ＭＳ Ｐゴシック" charset="-128"/>
              <a:cs typeface="Helvetica" charset="0"/>
            </a:endParaRPr>
          </a:p>
        </p:txBody>
      </p:sp>
      <p:sp>
        <p:nvSpPr>
          <p:cNvPr id="58371" name="Content Placeholder 2"/>
          <p:cNvSpPr>
            <a:spLocks noGrp="1"/>
          </p:cNvSpPr>
          <p:nvPr>
            <p:ph idx="1"/>
          </p:nvPr>
        </p:nvSpPr>
        <p:spPr>
          <a:xfrm>
            <a:off x="457200" y="1396473"/>
            <a:ext cx="8229600" cy="1211262"/>
          </a:xfrm>
        </p:spPr>
        <p:txBody>
          <a:bodyPr/>
          <a:lstStyle/>
          <a:p>
            <a:pPr>
              <a:spcAft>
                <a:spcPct val="0"/>
              </a:spcAft>
              <a:buFont typeface="Arial" charset="0"/>
              <a:buNone/>
            </a:pPr>
            <a:r>
              <a:rPr lang="en-US" altLang="zh-CN" sz="2000" dirty="0">
                <a:effectLst/>
                <a:latin typeface="Helvetica" charset="0"/>
                <a:ea typeface="ＭＳ Ｐゴシック" charset="-128"/>
                <a:cs typeface="Helvetica" charset="0"/>
              </a:rPr>
              <a:t>1.  Abnormal excision produces a specialized transducing phage</a:t>
            </a:r>
          </a:p>
          <a:p>
            <a:pPr>
              <a:spcAft>
                <a:spcPct val="0"/>
              </a:spcAft>
              <a:buFont typeface="Arial" charset="0"/>
              <a:buNone/>
            </a:pPr>
            <a:r>
              <a:rPr lang="en-US" altLang="zh-CN" sz="2000" dirty="0">
                <a:effectLst/>
                <a:latin typeface="Helvetica" charset="0"/>
                <a:ea typeface="ＭＳ Ｐゴシック" charset="-128"/>
                <a:cs typeface="Helvetica" charset="0"/>
              </a:rPr>
              <a:t>2.  </a:t>
            </a:r>
            <a:r>
              <a:rPr lang="en-US" altLang="zh-CN" sz="2000" dirty="0">
                <a:solidFill>
                  <a:srgbClr val="FF0000"/>
                </a:solidFill>
                <a:effectLst/>
                <a:latin typeface="Helvetica" charset="0"/>
                <a:ea typeface="ＭＳ Ｐゴシック" charset="-128"/>
                <a:cs typeface="Helvetica" charset="0"/>
              </a:rPr>
              <a:t>Bacterial DNA adjacent to integration site </a:t>
            </a:r>
            <a:r>
              <a:rPr lang="en-US" altLang="zh-CN" sz="2000" dirty="0">
                <a:effectLst/>
                <a:latin typeface="Helvetica" charset="0"/>
                <a:ea typeface="ＭＳ Ｐゴシック" charset="-128"/>
                <a:cs typeface="Helvetica" charset="0"/>
              </a:rPr>
              <a:t>can be packaged with viral DNA and then transferred to a recipient cell </a:t>
            </a:r>
          </a:p>
        </p:txBody>
      </p:sp>
      <p:sp>
        <p:nvSpPr>
          <p:cNvPr id="58373"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B59E7CA-4EAF-456E-BAAE-33F0A8069A90}" type="slidenum">
              <a:rPr lang="en-US" altLang="zh-CN" sz="1000">
                <a:solidFill>
                  <a:srgbClr val="898989"/>
                </a:solidFill>
                <a:latin typeface="Helvetica" charset="0"/>
              </a:rPr>
              <a:pPr eaLnBrk="1" hangingPunct="1"/>
              <a:t>70</a:t>
            </a:fld>
            <a:endParaRPr lang="en-US" altLang="zh-CN" sz="1000">
              <a:solidFill>
                <a:srgbClr val="898989"/>
              </a:solidFill>
              <a:latin typeface="Helvetica" charset="0"/>
            </a:endParaRPr>
          </a:p>
        </p:txBody>
      </p:sp>
      <p:sp>
        <p:nvSpPr>
          <p:cNvPr id="58374" name="TextBox 5"/>
          <p:cNvSpPr txBox="1">
            <a:spLocks noChangeArrowheads="1"/>
          </p:cNvSpPr>
          <p:nvPr/>
        </p:nvSpPr>
        <p:spPr bwMode="auto">
          <a:xfrm>
            <a:off x="7604125" y="5983288"/>
            <a:ext cx="1082675" cy="3079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wrap="none">
            <a:spAutoFit/>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algn="r" eaLnBrk="1" hangingPunct="1"/>
            <a:r>
              <a:rPr lang="en-US" altLang="zh-CN" sz="1400">
                <a:latin typeface="Helvetica" charset="0"/>
                <a:cs typeface="Helvetica" charset="0"/>
              </a:rPr>
              <a:t>Fig. 14.26b</a:t>
            </a:r>
          </a:p>
        </p:txBody>
      </p:sp>
      <p:pic>
        <p:nvPicPr>
          <p:cNvPr id="58375" name="Picture 7" descr="Ch14_26b.tiff"/>
          <p:cNvPicPr>
            <a:picLocks noChangeAspect="1"/>
          </p:cNvPicPr>
          <p:nvPr/>
        </p:nvPicPr>
        <p:blipFill>
          <a:blip r:embed="rId5">
            <a:extLst>
              <a:ext uri="{28A0092B-C50C-407E-A947-70E740481C1C}">
                <a14:useLocalDpi xmlns:a14="http://schemas.microsoft.com/office/drawing/2010/main" val="0"/>
              </a:ext>
            </a:extLst>
          </a:blip>
          <a:srcRect l="1302" t="7785" r="1302" b="1945"/>
          <a:stretch>
            <a:fillRect/>
          </a:stretch>
        </p:blipFill>
        <p:spPr bwMode="auto">
          <a:xfrm>
            <a:off x="1754188" y="2770188"/>
            <a:ext cx="5676900" cy="352107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pic>
        <p:nvPicPr>
          <p:cNvPr id="4" name="音频 3">
            <a:hlinkClick r:id="" action="ppaction://media"/>
            <a:extLst>
              <a:ext uri="{FF2B5EF4-FFF2-40B4-BE49-F238E27FC236}">
                <a16:creationId xmlns:a16="http://schemas.microsoft.com/office/drawing/2014/main" id="{372EDEED-E60C-DE41-A0A4-44F046173FFF}"/>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796612750"/>
      </p:ext>
    </p:extLst>
  </p:cSld>
  <p:clrMapOvr>
    <a:masterClrMapping/>
  </p:clrMapOvr>
  <mc:AlternateContent xmlns:mc="http://schemas.openxmlformats.org/markup-compatibility/2006" xmlns:p14="http://schemas.microsoft.com/office/powerpoint/2010/main">
    <mc:Choice Requires="p14">
      <p:transition spd="slow" p14:dur="2000" advTm="26988"/>
    </mc:Choice>
    <mc:Fallback xmlns="">
      <p:transition spd="slow" advTm="2698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ltLang="zh-CN">
                <a:effectLst/>
                <a:latin typeface="Helvetica" charset="0"/>
                <a:ea typeface="ＭＳ Ｐゴシック" charset="-128"/>
                <a:cs typeface="Helvetica" charset="0"/>
              </a:rPr>
              <a:t>Comparison of generalized and </a:t>
            </a:r>
            <a:br>
              <a:rPr lang="en-US" altLang="zh-CN">
                <a:effectLst/>
                <a:latin typeface="Helvetica" charset="0"/>
                <a:ea typeface="ＭＳ Ｐゴシック" charset="-128"/>
                <a:cs typeface="Helvetica" charset="0"/>
              </a:rPr>
            </a:br>
            <a:r>
              <a:rPr lang="en-US" altLang="zh-CN">
                <a:effectLst/>
                <a:latin typeface="Helvetica" charset="0"/>
                <a:ea typeface="ＭＳ Ｐゴシック" charset="-128"/>
                <a:cs typeface="Helvetica" charset="0"/>
              </a:rPr>
              <a:t>specialized transduction</a:t>
            </a:r>
          </a:p>
        </p:txBody>
      </p:sp>
      <p:sp>
        <p:nvSpPr>
          <p:cNvPr id="59395" name="Content Placeholder 2"/>
          <p:cNvSpPr>
            <a:spLocks noGrp="1"/>
          </p:cNvSpPr>
          <p:nvPr>
            <p:ph idx="1"/>
          </p:nvPr>
        </p:nvSpPr>
        <p:spPr>
          <a:xfrm>
            <a:off x="457200" y="1747838"/>
            <a:ext cx="8229600" cy="4335462"/>
          </a:xfrm>
        </p:spPr>
        <p:txBody>
          <a:bodyPr/>
          <a:lstStyle/>
          <a:p>
            <a:pPr>
              <a:buFont typeface="Arial" charset="0"/>
              <a:buNone/>
            </a:pPr>
            <a:r>
              <a:rPr lang="en-US" altLang="zh-CN" dirty="0">
                <a:effectLst/>
                <a:latin typeface="Helvetica" charset="0"/>
                <a:ea typeface="ＭＳ Ｐゴシック" charset="-128"/>
                <a:cs typeface="Helvetica" charset="0"/>
              </a:rPr>
              <a:t>When donor DNA is packaged by phage:</a:t>
            </a:r>
          </a:p>
          <a:p>
            <a:pPr marL="639763" lvl="1">
              <a:buSzTx/>
              <a:buFont typeface="Helvetica Neue" charset="0"/>
              <a:buChar char="•"/>
            </a:pPr>
            <a:r>
              <a:rPr lang="en-US" altLang="zh-CN" dirty="0">
                <a:solidFill>
                  <a:srgbClr val="FF0000"/>
                </a:solidFill>
                <a:effectLst/>
                <a:latin typeface="Helvetica" charset="0"/>
                <a:ea typeface="ＭＳ Ｐゴシック" charset="-128"/>
                <a:cs typeface="Helvetica" charset="0"/>
              </a:rPr>
              <a:t>Generalized transduction </a:t>
            </a:r>
            <a:r>
              <a:rPr lang="en-US" altLang="zh-CN" dirty="0">
                <a:effectLst/>
                <a:latin typeface="Helvetica" charset="0"/>
                <a:ea typeface="ＭＳ Ｐゴシック" charset="-128"/>
                <a:cs typeface="Helvetica" charset="0"/>
              </a:rPr>
              <a:t>– during lytic cycle</a:t>
            </a:r>
          </a:p>
          <a:p>
            <a:pPr marL="639763" lvl="1">
              <a:spcAft>
                <a:spcPts val="3000"/>
              </a:spcAft>
              <a:buSzTx/>
              <a:buFont typeface="Helvetica Neue" charset="0"/>
              <a:buChar char="•"/>
            </a:pPr>
            <a:r>
              <a:rPr lang="en-US" altLang="zh-CN" dirty="0">
                <a:solidFill>
                  <a:srgbClr val="FF0000"/>
                </a:solidFill>
                <a:effectLst/>
                <a:latin typeface="Helvetica" charset="0"/>
                <a:ea typeface="ＭＳ Ｐゴシック" charset="-128"/>
                <a:cs typeface="Helvetica" charset="0"/>
              </a:rPr>
              <a:t>Specialized transduction </a:t>
            </a:r>
            <a:r>
              <a:rPr lang="en-US" altLang="zh-CN" dirty="0">
                <a:effectLst/>
                <a:latin typeface="Helvetica" charset="0"/>
                <a:ea typeface="ＭＳ Ｐゴシック" charset="-128"/>
                <a:cs typeface="Helvetica" charset="0"/>
              </a:rPr>
              <a:t>– during transition from lysogenic to lytic cycles</a:t>
            </a:r>
          </a:p>
          <a:p>
            <a:pPr>
              <a:buFont typeface="Arial" charset="0"/>
              <a:buNone/>
            </a:pPr>
            <a:r>
              <a:rPr lang="en-US" altLang="zh-CN" dirty="0">
                <a:effectLst/>
                <a:latin typeface="Helvetica" charset="0"/>
                <a:ea typeface="ＭＳ Ｐゴシック" charset="-128"/>
                <a:cs typeface="Helvetica" charset="0"/>
              </a:rPr>
              <a:t>Which donor DNA can be packaged with phage:</a:t>
            </a:r>
          </a:p>
          <a:p>
            <a:pPr marL="639763" lvl="1">
              <a:buSzTx/>
              <a:buFont typeface="Helvetica Neue" charset="0"/>
              <a:buChar char="•"/>
            </a:pPr>
            <a:r>
              <a:rPr lang="en-US" altLang="zh-CN" dirty="0">
                <a:effectLst/>
                <a:latin typeface="Helvetica" charset="0"/>
                <a:ea typeface="ＭＳ Ｐゴシック" charset="-128"/>
                <a:cs typeface="Helvetica" charset="0"/>
              </a:rPr>
              <a:t>Generalized transduction – </a:t>
            </a:r>
            <a:r>
              <a:rPr lang="en-US" altLang="zh-CN" dirty="0">
                <a:solidFill>
                  <a:srgbClr val="FF0000"/>
                </a:solidFill>
                <a:effectLst/>
                <a:latin typeface="Helvetica" charset="0"/>
                <a:ea typeface="ＭＳ Ｐゴシック" charset="-128"/>
                <a:cs typeface="Helvetica" charset="0"/>
              </a:rPr>
              <a:t>any bacterial gene </a:t>
            </a:r>
            <a:r>
              <a:rPr lang="en-US" altLang="zh-CN" dirty="0">
                <a:effectLst/>
                <a:latin typeface="Helvetica" charset="0"/>
                <a:ea typeface="ＭＳ Ｐゴシック" charset="-128"/>
                <a:cs typeface="Helvetica" charset="0"/>
              </a:rPr>
              <a:t>Specialized transduction – </a:t>
            </a:r>
            <a:r>
              <a:rPr lang="en-US" altLang="zh-CN" dirty="0">
                <a:solidFill>
                  <a:srgbClr val="FF0000"/>
                </a:solidFill>
                <a:effectLst/>
                <a:latin typeface="Helvetica" charset="0"/>
                <a:ea typeface="ＭＳ Ｐゴシック" charset="-128"/>
                <a:cs typeface="Helvetica" charset="0"/>
              </a:rPr>
              <a:t>only those bacterial genes near the integration site </a:t>
            </a:r>
            <a:r>
              <a:rPr lang="en-US" altLang="zh-CN" dirty="0">
                <a:effectLst/>
                <a:latin typeface="Helvetica" charset="0"/>
                <a:ea typeface="ＭＳ Ｐゴシック" charset="-128"/>
                <a:cs typeface="Helvetica" charset="0"/>
              </a:rPr>
              <a:t>of the phage</a:t>
            </a:r>
          </a:p>
          <a:p>
            <a:pPr>
              <a:buFont typeface="Arial" charset="0"/>
              <a:buNone/>
            </a:pPr>
            <a:endParaRPr lang="en-US" altLang="zh-CN" dirty="0">
              <a:effectLst/>
              <a:latin typeface="Helvetica" charset="0"/>
              <a:ea typeface="ＭＳ Ｐゴシック" charset="-128"/>
              <a:cs typeface="Helvetica" charset="0"/>
            </a:endParaRPr>
          </a:p>
          <a:p>
            <a:pPr>
              <a:buFont typeface="Arial" charset="0"/>
              <a:buNone/>
            </a:pPr>
            <a:endParaRPr lang="en-US" altLang="zh-CN" dirty="0">
              <a:effectLst/>
              <a:latin typeface="Helvetica" charset="0"/>
              <a:ea typeface="ＭＳ Ｐゴシック" charset="-128"/>
              <a:cs typeface="Helvetica" charset="0"/>
            </a:endParaRPr>
          </a:p>
        </p:txBody>
      </p:sp>
      <p:sp>
        <p:nvSpPr>
          <p:cNvPr id="59397"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983322DA-7962-442C-995A-963699C8963E}" type="slidenum">
              <a:rPr lang="en-US" altLang="zh-CN" sz="1000">
                <a:solidFill>
                  <a:srgbClr val="898989"/>
                </a:solidFill>
                <a:latin typeface="Helvetica" charset="0"/>
              </a:rPr>
              <a:pPr eaLnBrk="1" hangingPunct="1"/>
              <a:t>71</a:t>
            </a:fld>
            <a:endParaRPr lang="en-US" altLang="zh-CN" sz="1000">
              <a:solidFill>
                <a:srgbClr val="898989"/>
              </a:solidFill>
              <a:latin typeface="Helvetica" charset="0"/>
            </a:endParaRPr>
          </a:p>
        </p:txBody>
      </p:sp>
      <p:pic>
        <p:nvPicPr>
          <p:cNvPr id="4" name="音频 3">
            <a:hlinkClick r:id="" action="ppaction://media"/>
            <a:extLst>
              <a:ext uri="{FF2B5EF4-FFF2-40B4-BE49-F238E27FC236}">
                <a16:creationId xmlns:a16="http://schemas.microsoft.com/office/drawing/2014/main" id="{AC443D1F-4493-904E-9539-5A2A84B88AE3}"/>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055283797"/>
      </p:ext>
    </p:extLst>
  </p:cSld>
  <p:clrMapOvr>
    <a:masterClrMapping/>
  </p:clrMapOvr>
  <mc:AlternateContent xmlns:mc="http://schemas.openxmlformats.org/markup-compatibility/2006" xmlns:p14="http://schemas.microsoft.com/office/powerpoint/2010/main">
    <mc:Choice Requires="p14">
      <p:transition spd="slow" p14:dur="2000" advTm="41244"/>
    </mc:Choice>
    <mc:Fallback xmlns="">
      <p:transition spd="slow" advTm="412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9525"/>
            <a:ext cx="9144000" cy="815975"/>
          </a:xfrm>
        </p:spPr>
        <p:txBody>
          <a:bodyPr/>
          <a:lstStyle/>
          <a:p>
            <a:r>
              <a:rPr lang="en-US" dirty="0">
                <a:effectLst/>
              </a:rPr>
              <a:t>Joshua and Esther Lederberg</a:t>
            </a:r>
            <a:endParaRPr lang="en-US" altLang="zh-CN" dirty="0">
              <a:effectLst/>
              <a:latin typeface="Helvetica" charset="0"/>
              <a:ea typeface="ＭＳ Ｐゴシック" charset="-128"/>
              <a:cs typeface="Helvetica" charset="0"/>
            </a:endParaRPr>
          </a:p>
        </p:txBody>
      </p:sp>
      <p:sp>
        <p:nvSpPr>
          <p:cNvPr id="6" name="Rectangle 5"/>
          <p:cNvSpPr/>
          <p:nvPr/>
        </p:nvSpPr>
        <p:spPr>
          <a:xfrm>
            <a:off x="0" y="3175000"/>
            <a:ext cx="2309284" cy="400110"/>
          </a:xfrm>
          <a:prstGeom prst="rect">
            <a:avLst/>
          </a:prstGeom>
        </p:spPr>
        <p:txBody>
          <a:bodyPr wrap="square">
            <a:spAutoFit/>
          </a:bodyPr>
          <a:lstStyle/>
          <a:p>
            <a:r>
              <a:rPr lang="en-US" sz="2000" dirty="0"/>
              <a:t>Joshua Lederberg</a:t>
            </a:r>
          </a:p>
        </p:txBody>
      </p:sp>
      <p:pic>
        <p:nvPicPr>
          <p:cNvPr id="9" name="Picture 8"/>
          <p:cNvPicPr>
            <a:picLocks noChangeAspect="1"/>
          </p:cNvPicPr>
          <p:nvPr/>
        </p:nvPicPr>
        <p:blipFill>
          <a:blip r:embed="rId5"/>
          <a:stretch>
            <a:fillRect/>
          </a:stretch>
        </p:blipFill>
        <p:spPr>
          <a:xfrm>
            <a:off x="273049" y="912284"/>
            <a:ext cx="1706034" cy="2390554"/>
          </a:xfrm>
          <a:prstGeom prst="rect">
            <a:avLst/>
          </a:prstGeom>
        </p:spPr>
      </p:pic>
      <p:sp>
        <p:nvSpPr>
          <p:cNvPr id="12" name="Rectangle 11"/>
          <p:cNvSpPr/>
          <p:nvPr/>
        </p:nvSpPr>
        <p:spPr>
          <a:xfrm>
            <a:off x="2455332" y="925544"/>
            <a:ext cx="6529918" cy="923330"/>
          </a:xfrm>
          <a:prstGeom prst="rect">
            <a:avLst/>
          </a:prstGeom>
        </p:spPr>
        <p:txBody>
          <a:bodyPr wrap="square">
            <a:spAutoFit/>
          </a:bodyPr>
          <a:lstStyle/>
          <a:p>
            <a:r>
              <a:rPr lang="en-US" sz="1800" dirty="0"/>
              <a:t>Nobel prize 1958, the other half to Joshua Lederberg "</a:t>
            </a:r>
            <a:r>
              <a:rPr lang="en-US" sz="1800" dirty="0">
                <a:solidFill>
                  <a:srgbClr val="FF0000"/>
                </a:solidFill>
              </a:rPr>
              <a:t>for his discoveries concerning genetic recombination and the organization of the genetic material of bacteria</a:t>
            </a:r>
            <a:r>
              <a:rPr lang="en-US" sz="1800" dirty="0"/>
              <a:t>".</a:t>
            </a:r>
          </a:p>
        </p:txBody>
      </p:sp>
      <p:sp>
        <p:nvSpPr>
          <p:cNvPr id="3" name="Rectangle 2"/>
          <p:cNvSpPr/>
          <p:nvPr/>
        </p:nvSpPr>
        <p:spPr>
          <a:xfrm>
            <a:off x="2573866" y="2248158"/>
            <a:ext cx="6570134" cy="3970318"/>
          </a:xfrm>
          <a:prstGeom prst="rect">
            <a:avLst/>
          </a:prstGeom>
        </p:spPr>
        <p:txBody>
          <a:bodyPr wrap="square">
            <a:spAutoFit/>
          </a:bodyPr>
          <a:lstStyle/>
          <a:p>
            <a:r>
              <a:rPr lang="en-US" sz="1800" dirty="0"/>
              <a:t>1946 Joshua Lederberg and Tatum discovered bacterial  </a:t>
            </a:r>
          </a:p>
          <a:p>
            <a:r>
              <a:rPr lang="en-US" sz="1800" dirty="0"/>
              <a:t>          conjugation</a:t>
            </a:r>
          </a:p>
          <a:p>
            <a:endParaRPr lang="en-US" sz="1800" dirty="0"/>
          </a:p>
          <a:p>
            <a:r>
              <a:rPr lang="en-US" sz="1800" dirty="0"/>
              <a:t>1951 Joshua Lederberg and </a:t>
            </a:r>
            <a:r>
              <a:rPr lang="en-US" sz="1800" dirty="0" err="1"/>
              <a:t>Zinder</a:t>
            </a:r>
            <a:r>
              <a:rPr lang="en-US" sz="1800" dirty="0"/>
              <a:t> showed DNA can be </a:t>
            </a:r>
          </a:p>
          <a:p>
            <a:r>
              <a:rPr lang="en-US" sz="1800" dirty="0"/>
              <a:t>         transferred by generalized transduction. </a:t>
            </a:r>
          </a:p>
          <a:p>
            <a:endParaRPr lang="en-US" sz="1800" dirty="0"/>
          </a:p>
          <a:p>
            <a:r>
              <a:rPr lang="en-US" sz="1800" dirty="0"/>
              <a:t>1956, M. </a:t>
            </a:r>
            <a:r>
              <a:rPr lang="en-US" sz="1800" dirty="0" err="1"/>
              <a:t>Laurance</a:t>
            </a:r>
            <a:r>
              <a:rPr lang="en-US" sz="1800" dirty="0"/>
              <a:t> Morse, Esther Lederberg and Joshua   </a:t>
            </a:r>
          </a:p>
          <a:p>
            <a:r>
              <a:rPr lang="en-US" sz="1800" dirty="0"/>
              <a:t>         Lederberg also discovered specialized transduction.</a:t>
            </a:r>
          </a:p>
          <a:p>
            <a:endParaRPr lang="en-US" sz="1800" dirty="0"/>
          </a:p>
          <a:p>
            <a:r>
              <a:rPr lang="en-US" sz="1800" dirty="0"/>
              <a:t>1956 Esther Lederberg also discovered fertility factor F, later </a:t>
            </a:r>
          </a:p>
          <a:p>
            <a:r>
              <a:rPr lang="en-US" sz="1800" dirty="0"/>
              <a:t>         publishing with Joshua Lederberg and Luigi Luca </a:t>
            </a:r>
            <a:r>
              <a:rPr lang="en-US" sz="1800" dirty="0" err="1"/>
              <a:t>Cavalli</a:t>
            </a:r>
            <a:r>
              <a:rPr lang="en-US" sz="1800" dirty="0"/>
              <a:t>-</a:t>
            </a:r>
          </a:p>
          <a:p>
            <a:r>
              <a:rPr lang="en-US" sz="1800" dirty="0"/>
              <a:t>         Sforza</a:t>
            </a:r>
          </a:p>
          <a:p>
            <a:endParaRPr lang="en-US" sz="1800" dirty="0"/>
          </a:p>
          <a:p>
            <a:endParaRPr lang="en-US" sz="1800" dirty="0"/>
          </a:p>
        </p:txBody>
      </p:sp>
      <p:pic>
        <p:nvPicPr>
          <p:cNvPr id="13" name="Picture 12"/>
          <p:cNvPicPr>
            <a:picLocks noChangeAspect="1"/>
          </p:cNvPicPr>
          <p:nvPr/>
        </p:nvPicPr>
        <p:blipFill>
          <a:blip r:embed="rId6"/>
          <a:stretch>
            <a:fillRect/>
          </a:stretch>
        </p:blipFill>
        <p:spPr>
          <a:xfrm>
            <a:off x="9714" y="4275666"/>
            <a:ext cx="2170452" cy="1440391"/>
          </a:xfrm>
          <a:prstGeom prst="rect">
            <a:avLst/>
          </a:prstGeom>
        </p:spPr>
      </p:pic>
      <p:sp>
        <p:nvSpPr>
          <p:cNvPr id="14" name="Rectangle 13"/>
          <p:cNvSpPr/>
          <p:nvPr/>
        </p:nvSpPr>
        <p:spPr>
          <a:xfrm>
            <a:off x="0" y="5981584"/>
            <a:ext cx="2562871" cy="461665"/>
          </a:xfrm>
          <a:prstGeom prst="rect">
            <a:avLst/>
          </a:prstGeom>
        </p:spPr>
        <p:txBody>
          <a:bodyPr wrap="none">
            <a:spAutoFit/>
          </a:bodyPr>
          <a:lstStyle/>
          <a:p>
            <a:r>
              <a:rPr lang="en-US" dirty="0"/>
              <a:t>Esther Lederberg </a:t>
            </a:r>
          </a:p>
        </p:txBody>
      </p:sp>
      <p:pic>
        <p:nvPicPr>
          <p:cNvPr id="4" name="音频 3">
            <a:hlinkClick r:id="" action="ppaction://media"/>
            <a:extLst>
              <a:ext uri="{FF2B5EF4-FFF2-40B4-BE49-F238E27FC236}">
                <a16:creationId xmlns:a16="http://schemas.microsoft.com/office/drawing/2014/main" id="{F53A0DDA-0342-A842-8A92-0384E91A27D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560117453"/>
      </p:ext>
    </p:extLst>
  </p:cSld>
  <p:clrMapOvr>
    <a:masterClrMapping/>
  </p:clrMapOvr>
  <mc:AlternateContent xmlns:mc="http://schemas.openxmlformats.org/markup-compatibility/2006" xmlns:p14="http://schemas.microsoft.com/office/powerpoint/2010/main">
    <mc:Choice Requires="p14">
      <p:transition spd="slow" p14:dur="2000" advTm="24148"/>
    </mc:Choice>
    <mc:Fallback xmlns="">
      <p:transition spd="slow" advTm="2414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143000"/>
          </a:xfrm>
        </p:spPr>
        <p:txBody>
          <a:bodyPr/>
          <a:lstStyle/>
          <a:p>
            <a:r>
              <a:rPr lang="en-US" altLang="zh-CN" dirty="0">
                <a:effectLst/>
                <a:latin typeface="Helvetica" charset="0"/>
                <a:ea typeface="ＭＳ Ｐゴシック" charset="-128"/>
                <a:cs typeface="Helvetica" charset="0"/>
              </a:rPr>
              <a:t>Genomic islands originated from </a:t>
            </a:r>
            <a:br>
              <a:rPr lang="en-US" altLang="zh-CN" dirty="0">
                <a:effectLst/>
                <a:latin typeface="Helvetica" charset="0"/>
                <a:ea typeface="ＭＳ Ｐゴシック" charset="-128"/>
                <a:cs typeface="Helvetica" charset="0"/>
              </a:rPr>
            </a:br>
            <a:r>
              <a:rPr lang="en-US" altLang="zh-CN" dirty="0">
                <a:effectLst/>
                <a:latin typeface="Helvetica" charset="0"/>
                <a:ea typeface="ＭＳ Ｐゴシック" charset="-128"/>
                <a:cs typeface="Helvetica" charset="0"/>
              </a:rPr>
              <a:t>transfer of foreign DNA</a:t>
            </a:r>
          </a:p>
        </p:txBody>
      </p:sp>
      <p:sp>
        <p:nvSpPr>
          <p:cNvPr id="61443" name="Content Placeholder 2"/>
          <p:cNvSpPr>
            <a:spLocks noGrp="1"/>
          </p:cNvSpPr>
          <p:nvPr>
            <p:ph idx="1"/>
          </p:nvPr>
        </p:nvSpPr>
        <p:spPr>
          <a:xfrm>
            <a:off x="457200" y="1311805"/>
            <a:ext cx="8229600" cy="4708525"/>
          </a:xfrm>
        </p:spPr>
        <p:txBody>
          <a:bodyPr/>
          <a:lstStyle/>
          <a:p>
            <a:pPr>
              <a:buFont typeface="Arial" charset="0"/>
              <a:buNone/>
            </a:pPr>
            <a:r>
              <a:rPr lang="en-US" altLang="zh-CN" dirty="0">
                <a:effectLst/>
                <a:latin typeface="Arial"/>
                <a:ea typeface="ＭＳ Ｐゴシック" charset="-128"/>
                <a:cs typeface="Arial"/>
              </a:rPr>
              <a:t>Large segments of DNA (10-200 kb in size) </a:t>
            </a:r>
          </a:p>
          <a:p>
            <a:pPr marL="639763" lvl="1">
              <a:spcAft>
                <a:spcPts val="600"/>
              </a:spcAft>
              <a:buSzTx/>
              <a:buFont typeface="Helvetica Neue" charset="0"/>
              <a:buChar char="•"/>
            </a:pPr>
            <a:r>
              <a:rPr lang="en-US" altLang="zh-CN" sz="2000" dirty="0">
                <a:solidFill>
                  <a:srgbClr val="FF0000"/>
                </a:solidFill>
                <a:effectLst/>
                <a:latin typeface="Arial"/>
                <a:ea typeface="ＭＳ Ｐゴシック" charset="-128"/>
                <a:cs typeface="Arial"/>
              </a:rPr>
              <a:t>G+C</a:t>
            </a:r>
            <a:r>
              <a:rPr lang="en-US" altLang="zh-CN" sz="2000" dirty="0">
                <a:effectLst/>
                <a:latin typeface="Arial"/>
                <a:ea typeface="ＭＳ Ｐゴシック" charset="-128"/>
                <a:cs typeface="Arial"/>
              </a:rPr>
              <a:t> content is different from the rest of the genome</a:t>
            </a:r>
          </a:p>
          <a:p>
            <a:pPr marL="639763" lvl="1">
              <a:spcAft>
                <a:spcPts val="600"/>
              </a:spcAft>
              <a:buSzTx/>
              <a:buFont typeface="Helvetica Neue" charset="0"/>
              <a:buChar char="•"/>
            </a:pPr>
            <a:r>
              <a:rPr lang="en-US" altLang="zh-CN" sz="2000" dirty="0">
                <a:effectLst/>
                <a:latin typeface="Arial"/>
                <a:ea typeface="ＭＳ Ｐゴシック" charset="-128"/>
                <a:cs typeface="Arial"/>
              </a:rPr>
              <a:t>Presence of </a:t>
            </a:r>
            <a:r>
              <a:rPr lang="en-US" altLang="zh-CN" sz="2000" dirty="0">
                <a:solidFill>
                  <a:srgbClr val="FF0000"/>
                </a:solidFill>
                <a:effectLst/>
                <a:latin typeface="Arial"/>
                <a:ea typeface="ＭＳ Ｐゴシック" charset="-128"/>
                <a:cs typeface="Arial"/>
              </a:rPr>
              <a:t>direct repeats </a:t>
            </a:r>
            <a:r>
              <a:rPr lang="en-US" altLang="zh-CN" sz="2000" dirty="0">
                <a:effectLst/>
                <a:latin typeface="Arial"/>
                <a:ea typeface="ＭＳ Ｐゴシック" charset="-128"/>
                <a:cs typeface="Arial"/>
              </a:rPr>
              <a:t>at each end</a:t>
            </a:r>
          </a:p>
          <a:p>
            <a:pPr marL="639763" lvl="1">
              <a:spcAft>
                <a:spcPts val="600"/>
              </a:spcAft>
              <a:buSzTx/>
              <a:buFont typeface="Helvetica Neue" charset="0"/>
              <a:buChar char="•"/>
            </a:pPr>
            <a:r>
              <a:rPr lang="en-US" altLang="zh-CN" sz="2000" dirty="0">
                <a:effectLst/>
                <a:latin typeface="Arial"/>
                <a:ea typeface="ＭＳ Ｐゴシック" charset="-128"/>
                <a:cs typeface="Arial"/>
              </a:rPr>
              <a:t>Found at sites where</a:t>
            </a:r>
            <a:r>
              <a:rPr lang="en-US" altLang="zh-CN" sz="2000" dirty="0">
                <a:solidFill>
                  <a:srgbClr val="FF0000"/>
                </a:solidFill>
                <a:effectLst/>
                <a:latin typeface="Arial"/>
                <a:ea typeface="ＭＳ Ｐゴシック" charset="-128"/>
                <a:cs typeface="Arial"/>
              </a:rPr>
              <a:t> </a:t>
            </a:r>
            <a:r>
              <a:rPr lang="en-US" altLang="zh-CN" sz="2000" dirty="0" err="1">
                <a:solidFill>
                  <a:srgbClr val="FF0000"/>
                </a:solidFill>
                <a:effectLst/>
                <a:latin typeface="Arial"/>
                <a:ea typeface="ＭＳ Ｐゴシック" charset="-128"/>
                <a:cs typeface="Arial"/>
              </a:rPr>
              <a:t>tRNAs</a:t>
            </a:r>
            <a:r>
              <a:rPr lang="en-US" altLang="zh-CN" sz="2000" dirty="0">
                <a:solidFill>
                  <a:srgbClr val="FF0000"/>
                </a:solidFill>
                <a:effectLst/>
                <a:latin typeface="Arial"/>
                <a:ea typeface="ＭＳ Ｐゴシック" charset="-128"/>
                <a:cs typeface="Arial"/>
              </a:rPr>
              <a:t> </a:t>
            </a:r>
            <a:r>
              <a:rPr lang="en-US" altLang="zh-CN" sz="2000" dirty="0">
                <a:effectLst/>
                <a:latin typeface="Arial"/>
                <a:ea typeface="ＭＳ Ｐゴシック" charset="-128"/>
                <a:cs typeface="Arial"/>
              </a:rPr>
              <a:t>genes are located because </a:t>
            </a:r>
            <a:r>
              <a:rPr lang="en-US" altLang="zh-CN" sz="2000" dirty="0" err="1">
                <a:effectLst/>
                <a:latin typeface="Arial"/>
                <a:ea typeface="ＭＳ Ｐゴシック" charset="-128"/>
                <a:cs typeface="Arial"/>
              </a:rPr>
              <a:t>tRNAs</a:t>
            </a:r>
            <a:r>
              <a:rPr lang="en-US" altLang="zh-CN" sz="2000" dirty="0">
                <a:effectLst/>
                <a:latin typeface="Arial"/>
                <a:ea typeface="ＭＳ Ｐゴシック" charset="-128"/>
                <a:cs typeface="Arial"/>
              </a:rPr>
              <a:t> are highly conserved and promote homologous recombination</a:t>
            </a:r>
          </a:p>
          <a:p>
            <a:pPr marL="639763" lvl="1">
              <a:buSzTx/>
              <a:buFont typeface="Helvetica Neue" charset="0"/>
              <a:buChar char="•"/>
            </a:pPr>
            <a:r>
              <a:rPr lang="en-US" altLang="zh-CN" sz="2000" dirty="0">
                <a:effectLst/>
                <a:latin typeface="Arial"/>
                <a:ea typeface="ＭＳ Ｐゴシック" charset="-128"/>
                <a:cs typeface="Arial"/>
              </a:rPr>
              <a:t>Contain </a:t>
            </a:r>
            <a:r>
              <a:rPr lang="en-US" altLang="zh-CN" sz="2000" dirty="0" err="1">
                <a:solidFill>
                  <a:srgbClr val="FF0000"/>
                </a:solidFill>
                <a:effectLst/>
                <a:latin typeface="Arial"/>
                <a:ea typeface="ＭＳ Ｐゴシック" charset="-128"/>
                <a:cs typeface="Arial"/>
              </a:rPr>
              <a:t>integrase</a:t>
            </a:r>
            <a:r>
              <a:rPr lang="en-US" altLang="zh-CN" sz="2000" dirty="0">
                <a:effectLst/>
                <a:latin typeface="Arial"/>
                <a:ea typeface="ＭＳ Ｐゴシック" charset="-128"/>
                <a:cs typeface="Arial"/>
              </a:rPr>
              <a:t> genes and sites for integration</a:t>
            </a:r>
          </a:p>
          <a:p>
            <a:pPr marL="411163" lvl="1" indent="0">
              <a:buSzTx/>
              <a:buNone/>
            </a:pPr>
            <a:r>
              <a:rPr lang="en-US" altLang="zh-CN" sz="2000" dirty="0">
                <a:latin typeface="Arial"/>
                <a:cs typeface="Arial"/>
              </a:rPr>
              <a:t>Genomic islands carry many different types of genes that are involved in newly derived functions. </a:t>
            </a:r>
          </a:p>
          <a:p>
            <a:pPr marL="411163" lvl="1" indent="0">
              <a:buSzTx/>
              <a:buNone/>
            </a:pPr>
            <a:r>
              <a:rPr lang="en-US" altLang="zh-CN" sz="2000" dirty="0">
                <a:latin typeface="Arial"/>
                <a:cs typeface="Arial"/>
              </a:rPr>
              <a:t>Some of these included genes encoding new metabolic enzymes, antibiotic resistance, toxins, or enzymes to degrade poisonous substances in the bacteria’s environment.</a:t>
            </a:r>
            <a:endParaRPr lang="zh-CN" altLang="en-US" sz="2000" dirty="0">
              <a:latin typeface="Arial"/>
              <a:cs typeface="Arial"/>
            </a:endParaRPr>
          </a:p>
          <a:p>
            <a:pPr marL="639763" lvl="1">
              <a:buSzTx/>
              <a:buFont typeface="Helvetica Neue" charset="0"/>
              <a:buChar char="•"/>
            </a:pPr>
            <a:endParaRPr lang="en-US" altLang="zh-CN" sz="2000" dirty="0">
              <a:effectLst/>
              <a:latin typeface="Arial"/>
              <a:ea typeface="ＭＳ Ｐゴシック" charset="-128"/>
              <a:cs typeface="Arial"/>
            </a:endParaRPr>
          </a:p>
          <a:p>
            <a:pPr>
              <a:buFont typeface="Arial" charset="0"/>
              <a:buNone/>
            </a:pPr>
            <a:endParaRPr lang="en-US" altLang="zh-CN" dirty="0">
              <a:effectLst/>
              <a:latin typeface="Arial"/>
              <a:ea typeface="ＭＳ Ｐゴシック" charset="-128"/>
              <a:cs typeface="Arial"/>
            </a:endParaRPr>
          </a:p>
        </p:txBody>
      </p:sp>
      <p:sp>
        <p:nvSpPr>
          <p:cNvPr id="61445"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9E6E632-1D78-455E-8871-B350D2996469}" type="slidenum">
              <a:rPr lang="en-US" altLang="zh-CN" sz="1000">
                <a:solidFill>
                  <a:srgbClr val="898989"/>
                </a:solidFill>
                <a:latin typeface="Helvetica" charset="0"/>
              </a:rPr>
              <a:pPr eaLnBrk="1" hangingPunct="1"/>
              <a:t>73</a:t>
            </a:fld>
            <a:endParaRPr lang="en-US" altLang="zh-CN" sz="1000">
              <a:solidFill>
                <a:srgbClr val="898989"/>
              </a:solidFill>
              <a:latin typeface="Helvetica" charset="0"/>
            </a:endParaRPr>
          </a:p>
        </p:txBody>
      </p:sp>
      <p:pic>
        <p:nvPicPr>
          <p:cNvPr id="3" name="音频 2">
            <a:hlinkClick r:id="" action="ppaction://media"/>
            <a:extLst>
              <a:ext uri="{FF2B5EF4-FFF2-40B4-BE49-F238E27FC236}">
                <a16:creationId xmlns:a16="http://schemas.microsoft.com/office/drawing/2014/main" id="{153F48BA-0606-D642-8DCC-2A91C6633308}"/>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669347542"/>
      </p:ext>
    </p:extLst>
  </p:cSld>
  <p:clrMapOvr>
    <a:masterClrMapping/>
  </p:clrMapOvr>
  <mc:AlternateContent xmlns:mc="http://schemas.openxmlformats.org/markup-compatibility/2006" xmlns:p14="http://schemas.microsoft.com/office/powerpoint/2010/main">
    <mc:Choice Requires="p14">
      <p:transition spd="slow" p14:dur="2000" advTm="64844"/>
    </mc:Choice>
    <mc:Fallback xmlns="">
      <p:transition spd="slow" advTm="6484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0"/>
            <a:ext cx="9144000" cy="1032933"/>
          </a:xfrm>
        </p:spPr>
        <p:txBody>
          <a:bodyPr>
            <a:normAutofit/>
          </a:bodyPr>
          <a:lstStyle/>
          <a:p>
            <a:r>
              <a:rPr lang="en-US" altLang="zh-CN" dirty="0">
                <a:latin typeface="Helvetica" charset="0"/>
                <a:ea typeface="ＭＳ Ｐゴシック" charset="-128"/>
                <a:cs typeface="Helvetica" charset="0"/>
              </a:rPr>
              <a:t>Pathogenicity islands </a:t>
            </a:r>
            <a:r>
              <a:rPr lang="en-US" altLang="zh-CN" dirty="0"/>
              <a:t>contain many genes involved in causing disease</a:t>
            </a:r>
            <a:endParaRPr lang="en-US" altLang="zh-CN" dirty="0">
              <a:effectLst/>
              <a:latin typeface="Helvetica" charset="0"/>
              <a:ea typeface="ＭＳ Ｐゴシック" charset="-128"/>
              <a:cs typeface="Helvetica" charset="0"/>
            </a:endParaRPr>
          </a:p>
        </p:txBody>
      </p:sp>
      <p:sp>
        <p:nvSpPr>
          <p:cNvPr id="61445"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A9E6E632-1D78-455E-8871-B350D2996469}" type="slidenum">
              <a:rPr lang="en-US" altLang="zh-CN" sz="1000">
                <a:solidFill>
                  <a:srgbClr val="898989"/>
                </a:solidFill>
                <a:latin typeface="Helvetica" charset="0"/>
              </a:rPr>
              <a:pPr eaLnBrk="1" hangingPunct="1"/>
              <a:t>74</a:t>
            </a:fld>
            <a:endParaRPr lang="en-US" altLang="zh-CN" sz="1000">
              <a:solidFill>
                <a:srgbClr val="898989"/>
              </a:solidFill>
              <a:latin typeface="Helvetica" charset="0"/>
            </a:endParaRPr>
          </a:p>
        </p:txBody>
      </p:sp>
      <p:pic>
        <p:nvPicPr>
          <p:cNvPr id="4" name="图片 3"/>
          <p:cNvPicPr>
            <a:picLocks noChangeAspect="1"/>
          </p:cNvPicPr>
          <p:nvPr/>
        </p:nvPicPr>
        <p:blipFill>
          <a:blip r:embed="rId5"/>
          <a:stretch>
            <a:fillRect/>
          </a:stretch>
        </p:blipFill>
        <p:spPr>
          <a:xfrm>
            <a:off x="0" y="1032933"/>
            <a:ext cx="8903980" cy="1926167"/>
          </a:xfrm>
          <a:prstGeom prst="rect">
            <a:avLst/>
          </a:prstGeom>
        </p:spPr>
      </p:pic>
      <p:sp>
        <p:nvSpPr>
          <p:cNvPr id="6" name="矩形 5"/>
          <p:cNvSpPr/>
          <p:nvPr/>
        </p:nvSpPr>
        <p:spPr>
          <a:xfrm>
            <a:off x="220133" y="3027852"/>
            <a:ext cx="8923867" cy="3416320"/>
          </a:xfrm>
          <a:prstGeom prst="rect">
            <a:avLst/>
          </a:prstGeom>
        </p:spPr>
        <p:txBody>
          <a:bodyPr wrap="square">
            <a:spAutoFit/>
          </a:bodyPr>
          <a:lstStyle/>
          <a:p>
            <a:r>
              <a:rPr lang="en-US" altLang="zh-CN" dirty="0"/>
              <a:t>1.   Pathogenic determinants are often clustered in a subtype of genomic islands, called pathogenicity islands. </a:t>
            </a:r>
          </a:p>
          <a:p>
            <a:r>
              <a:rPr lang="en-US" altLang="zh-CN" dirty="0"/>
              <a:t>2.   With such an arrangement, the lateral transfer of a “package” of genes from one species to another can turn a nonpathogenic strain into a pathogenic strain. </a:t>
            </a:r>
          </a:p>
          <a:p>
            <a:r>
              <a:rPr lang="en-US" altLang="zh-CN" dirty="0"/>
              <a:t>3.  Pathogenicity islands including genes for adhesion to </a:t>
            </a:r>
            <a:r>
              <a:rPr lang="en-US" altLang="zh-CN" dirty="0" err="1"/>
              <a:t>eukary</a:t>
            </a:r>
            <a:r>
              <a:rPr lang="en-US" altLang="zh-CN" dirty="0"/>
              <a:t>- </a:t>
            </a:r>
            <a:r>
              <a:rPr lang="en-US" altLang="zh-CN" dirty="0" err="1"/>
              <a:t>otic</a:t>
            </a:r>
            <a:r>
              <a:rPr lang="en-US" altLang="zh-CN" dirty="0"/>
              <a:t> (host) cells, toxins, and secretion systems that allow the bacteria to transport substances into eukaryotic cells that disrupt the cells</a:t>
            </a:r>
            <a:endParaRPr lang="zh-CN" altLang="en-US" dirty="0"/>
          </a:p>
        </p:txBody>
      </p:sp>
      <p:pic>
        <p:nvPicPr>
          <p:cNvPr id="3" name="音频 2">
            <a:hlinkClick r:id="" action="ppaction://media"/>
            <a:extLst>
              <a:ext uri="{FF2B5EF4-FFF2-40B4-BE49-F238E27FC236}">
                <a16:creationId xmlns:a16="http://schemas.microsoft.com/office/drawing/2014/main" id="{39C28184-E17C-B840-9CB7-8BA42E101110}"/>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472719449"/>
      </p:ext>
    </p:extLst>
  </p:cSld>
  <p:clrMapOvr>
    <a:masterClrMapping/>
  </p:clrMapOvr>
  <mc:AlternateContent xmlns:mc="http://schemas.openxmlformats.org/markup-compatibility/2006" xmlns:p14="http://schemas.microsoft.com/office/powerpoint/2010/main">
    <mc:Choice Requires="p14">
      <p:transition spd="slow" p14:dur="2000" advTm="46970"/>
    </mc:Choice>
    <mc:Fallback xmlns="">
      <p:transition spd="slow" advTm="4697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2"/>
            <a:ext cx="9144000" cy="1104371"/>
          </a:xfrm>
        </p:spPr>
        <p:txBody>
          <a:bodyPr/>
          <a:lstStyle/>
          <a:p>
            <a:r>
              <a:rPr lang="en-US" altLang="zh-CN">
                <a:effectLst/>
                <a:latin typeface="Helvetica" charset="0"/>
                <a:ea typeface="ＭＳ Ｐゴシック" charset="-128"/>
                <a:cs typeface="Helvetica" charset="0"/>
              </a:rPr>
              <a:t>Pathogenicity islands in </a:t>
            </a:r>
            <a:r>
              <a:rPr lang="en-US" altLang="zh-CN" i="1">
                <a:effectLst/>
                <a:latin typeface="Helvetica" charset="0"/>
                <a:ea typeface="ＭＳ Ｐゴシック" charset="-128"/>
                <a:cs typeface="Helvetica" charset="0"/>
              </a:rPr>
              <a:t>E. coli</a:t>
            </a:r>
          </a:p>
        </p:txBody>
      </p:sp>
      <p:sp>
        <p:nvSpPr>
          <p:cNvPr id="63491" name="Content Placeholder 2"/>
          <p:cNvSpPr>
            <a:spLocks noGrp="1"/>
          </p:cNvSpPr>
          <p:nvPr>
            <p:ph idx="1"/>
          </p:nvPr>
        </p:nvSpPr>
        <p:spPr>
          <a:xfrm>
            <a:off x="457199" y="1303338"/>
            <a:ext cx="8365067" cy="5053012"/>
          </a:xfrm>
        </p:spPr>
        <p:txBody>
          <a:bodyPr/>
          <a:lstStyle/>
          <a:p>
            <a:pPr marL="457200" indent="-457200">
              <a:spcBef>
                <a:spcPct val="30000"/>
              </a:spcBef>
              <a:buAutoNum type="arabicPeriod"/>
              <a:defRPr/>
            </a:pPr>
            <a:r>
              <a:rPr lang="en-US" altLang="zh-CN" i="1" dirty="0">
                <a:cs typeface="ＭＳ Ｐゴシック" pitchFamily="23" charset="-128"/>
              </a:rPr>
              <a:t>E. coli </a:t>
            </a:r>
            <a:r>
              <a:rPr lang="en-US" altLang="zh-CN" dirty="0">
                <a:cs typeface="ＭＳ Ｐゴシック" pitchFamily="23" charset="-128"/>
              </a:rPr>
              <a:t>is the most abundant organism in the human colon and coexists peacefully within us, for the most part. </a:t>
            </a:r>
          </a:p>
          <a:p>
            <a:pPr marL="457200" indent="-457200">
              <a:spcBef>
                <a:spcPct val="30000"/>
              </a:spcBef>
              <a:buAutoNum type="arabicPeriod"/>
              <a:defRPr/>
            </a:pPr>
            <a:endParaRPr lang="en-US" altLang="zh-CN" dirty="0"/>
          </a:p>
          <a:p>
            <a:pPr marL="457200" indent="-457200">
              <a:spcBef>
                <a:spcPct val="30000"/>
              </a:spcBef>
              <a:buAutoNum type="arabicPeriod"/>
              <a:defRPr/>
            </a:pPr>
            <a:endParaRPr lang="en-US" altLang="zh-CN" dirty="0"/>
          </a:p>
          <a:p>
            <a:pPr>
              <a:spcAft>
                <a:spcPct val="0"/>
              </a:spcAft>
              <a:buFont typeface="Arial" charset="0"/>
              <a:buNone/>
            </a:pPr>
            <a:r>
              <a:rPr lang="en-US" altLang="zh-CN" i="1" dirty="0">
                <a:solidFill>
                  <a:srgbClr val="FF0000"/>
                </a:solidFill>
                <a:latin typeface="Helvetica" charset="0"/>
                <a:ea typeface="ＭＳ Ｐゴシック" charset="-128"/>
                <a:cs typeface="Helvetica" charset="0"/>
              </a:rPr>
              <a:t>2</a:t>
            </a:r>
            <a:r>
              <a:rPr lang="en-US" altLang="zh-CN" i="1" dirty="0">
                <a:solidFill>
                  <a:srgbClr val="FF0000"/>
                </a:solidFill>
                <a:effectLst/>
                <a:latin typeface="Helvetica" charset="0"/>
                <a:ea typeface="ＭＳ Ｐゴシック" charset="-128"/>
                <a:cs typeface="Helvetica" charset="0"/>
              </a:rPr>
              <a:t>.  E. coli </a:t>
            </a:r>
            <a:r>
              <a:rPr lang="en-US" altLang="zh-CN" dirty="0">
                <a:solidFill>
                  <a:srgbClr val="FF0000"/>
                </a:solidFill>
                <a:effectLst/>
                <a:latin typeface="Helvetica" charset="0"/>
                <a:ea typeface="ＭＳ Ｐゴシック" charset="-128"/>
                <a:cs typeface="Helvetica" charset="0"/>
              </a:rPr>
              <a:t>strain </a:t>
            </a:r>
            <a:r>
              <a:rPr lang="en-US" altLang="zh-CN" i="1" dirty="0">
                <a:solidFill>
                  <a:srgbClr val="FF0000"/>
                </a:solidFill>
                <a:effectLst/>
                <a:latin typeface="Helvetica" charset="0"/>
                <a:ea typeface="ＭＳ Ｐゴシック" charset="-128"/>
                <a:cs typeface="Helvetica" charset="0"/>
              </a:rPr>
              <a:t>O157:H7 </a:t>
            </a:r>
            <a:r>
              <a:rPr lang="en-US" altLang="zh-CN" dirty="0">
                <a:solidFill>
                  <a:srgbClr val="FF0000"/>
                </a:solidFill>
                <a:effectLst/>
                <a:latin typeface="Helvetica" charset="0"/>
                <a:ea typeface="ＭＳ Ｐゴシック" charset="-128"/>
                <a:cs typeface="Helvetica" charset="0"/>
              </a:rPr>
              <a:t>– causes diarrhea or meningitis</a:t>
            </a:r>
          </a:p>
          <a:p>
            <a:pPr marL="639763" lvl="1">
              <a:buSzTx/>
              <a:buFont typeface="Helvetica Neue" charset="0"/>
              <a:buChar char="•"/>
            </a:pPr>
            <a:r>
              <a:rPr lang="en-US" altLang="zh-CN" dirty="0">
                <a:effectLst/>
                <a:latin typeface="Helvetica" charset="0"/>
                <a:ea typeface="ＭＳ Ｐゴシック" charset="-128"/>
                <a:cs typeface="Helvetica" charset="0"/>
              </a:rPr>
              <a:t>Encodes proteins for attachment to epithelial cells, changes to cytoskeleton, loss of fluid, toxin from </a:t>
            </a:r>
            <a:r>
              <a:rPr lang="en-US" altLang="zh-CN" i="1" dirty="0" err="1">
                <a:effectLst/>
                <a:latin typeface="Helvetica" charset="0"/>
                <a:ea typeface="ＭＳ Ｐゴシック" charset="-128"/>
                <a:cs typeface="Helvetica" charset="0"/>
              </a:rPr>
              <a:t>Shigella</a:t>
            </a:r>
            <a:r>
              <a:rPr lang="en-US" altLang="zh-CN" dirty="0">
                <a:effectLst/>
                <a:latin typeface="Helvetica" charset="0"/>
                <a:ea typeface="ＭＳ Ｐゴシック" charset="-128"/>
                <a:cs typeface="Helvetica" charset="0"/>
              </a:rPr>
              <a:t> that damages kidneys and intestines</a:t>
            </a:r>
          </a:p>
          <a:p>
            <a:pPr marL="639763" lvl="1">
              <a:buSzTx/>
              <a:buFont typeface="Helvetica Neue" charset="0"/>
              <a:buChar char="•"/>
            </a:pPr>
            <a:r>
              <a:rPr lang="en-US" altLang="zh-CN" dirty="0">
                <a:latin typeface="Helvetica" charset="0"/>
                <a:ea typeface="ＭＳ Ｐゴシック" charset="-128"/>
                <a:cs typeface="Helvetica" charset="0"/>
              </a:rPr>
              <a:t>The DNA sequence shows that this toxin gene was transferred into E. coli by bacteriophage transduction and became part of the large pathogenicity island</a:t>
            </a:r>
            <a:endParaRPr lang="en-US" altLang="zh-CN" dirty="0">
              <a:effectLst/>
              <a:latin typeface="Helvetica" charset="0"/>
              <a:ea typeface="ＭＳ Ｐゴシック" charset="-128"/>
              <a:cs typeface="Helvetica" charset="0"/>
            </a:endParaRPr>
          </a:p>
          <a:p>
            <a:pPr>
              <a:buFont typeface="Arial" charset="0"/>
              <a:buNone/>
            </a:pPr>
            <a:endParaRPr lang="en-US" altLang="zh-CN" dirty="0">
              <a:effectLst/>
              <a:latin typeface="Helvetica" charset="0"/>
              <a:ea typeface="ＭＳ Ｐゴシック" charset="-128"/>
              <a:cs typeface="Helvetica" charset="0"/>
            </a:endParaRPr>
          </a:p>
        </p:txBody>
      </p:sp>
      <p:sp>
        <p:nvSpPr>
          <p:cNvPr id="63493" name="Slide Number Placeholder 4"/>
          <p:cNvSpPr>
            <a:spLocks noGrp="1"/>
          </p:cNvSpPr>
          <p:nvPr>
            <p:ph type="sldNum" sz="quarter" idx="11"/>
          </p:nvPr>
        </p:nvSpPr>
        <p:spPr bwMode="auto">
          <a:noFill/>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BD926482-D3DA-4AC1-B355-CD203249E941}" type="slidenum">
              <a:rPr lang="en-US" altLang="zh-CN" sz="1000">
                <a:solidFill>
                  <a:srgbClr val="898989"/>
                </a:solidFill>
                <a:latin typeface="Helvetica" charset="0"/>
              </a:rPr>
              <a:pPr eaLnBrk="1" hangingPunct="1"/>
              <a:t>75</a:t>
            </a:fld>
            <a:endParaRPr lang="en-US" altLang="zh-CN" sz="1000">
              <a:solidFill>
                <a:srgbClr val="898989"/>
              </a:solidFill>
              <a:latin typeface="Helvetica" charset="0"/>
            </a:endParaRPr>
          </a:p>
        </p:txBody>
      </p:sp>
      <p:pic>
        <p:nvPicPr>
          <p:cNvPr id="3" name="音频 2">
            <a:hlinkClick r:id="" action="ppaction://media"/>
            <a:extLst>
              <a:ext uri="{FF2B5EF4-FFF2-40B4-BE49-F238E27FC236}">
                <a16:creationId xmlns:a16="http://schemas.microsoft.com/office/drawing/2014/main" id="{FB49C9FC-CDB4-A948-A9D9-4D6A9EF454F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3500583904"/>
      </p:ext>
    </p:extLst>
  </p:cSld>
  <p:clrMapOvr>
    <a:masterClrMapping/>
  </p:clrMapOvr>
  <mc:AlternateContent xmlns:mc="http://schemas.openxmlformats.org/markup-compatibility/2006" xmlns:p14="http://schemas.microsoft.com/office/powerpoint/2010/main">
    <mc:Choice Requires="p14">
      <p:transition spd="slow" p14:dur="2000" advTm="36062"/>
    </mc:Choice>
    <mc:Fallback xmlns="">
      <p:transition spd="slow" advTm="3606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0" y="-1"/>
            <a:ext cx="9144000" cy="1068917"/>
          </a:xfrm>
        </p:spPr>
        <p:txBody>
          <a:bodyPr>
            <a:normAutofit/>
          </a:bodyPr>
          <a:lstStyle/>
          <a:p>
            <a:r>
              <a:rPr lang="en-US" altLang="zh-CN" dirty="0">
                <a:effectLst/>
                <a:latin typeface="Helvetica" charset="0"/>
                <a:ea typeface="ＭＳ Ｐゴシック" charset="-128"/>
                <a:cs typeface="Helvetica" charset="0"/>
              </a:rPr>
              <a:t>Basic knowledge of Bacteria</a:t>
            </a:r>
          </a:p>
        </p:txBody>
      </p:sp>
      <p:sp>
        <p:nvSpPr>
          <p:cNvPr id="22532" name="Slide Number Placeholder 4"/>
          <p:cNvSpPr>
            <a:spLocks noGrp="1"/>
          </p:cNvSpPr>
          <p:nvPr>
            <p:ph type="sldNum" sz="quarter" idx="11"/>
          </p:nvPr>
        </p:nvSpPr>
        <p:spPr bwMode="auto">
          <a:noFill/>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a:lstStyle>
            <a:lvl1pPr eaLnBrk="0" hangingPunct="0">
              <a:defRPr sz="2400">
                <a:solidFill>
                  <a:schemeClr val="tx1"/>
                </a:solidFill>
                <a:latin typeface="Arial" charset="0"/>
                <a:ea typeface="ＭＳ Ｐゴシック" charset="-128"/>
              </a:defRPr>
            </a:lvl1pPr>
            <a:lvl2pPr marL="37931725" indent="-37474525" eaLnBrk="0" hangingPunct="0">
              <a:defRPr sz="2400">
                <a:solidFill>
                  <a:schemeClr val="tx1"/>
                </a:solidFill>
                <a:latin typeface="Arial" charset="0"/>
                <a:ea typeface="ＭＳ Ｐゴシック" charset="-128"/>
              </a:defRPr>
            </a:lvl2pPr>
            <a:lvl3pPr eaLnBrk="0" hangingPunct="0">
              <a:defRPr sz="2400">
                <a:solidFill>
                  <a:schemeClr val="tx1"/>
                </a:solidFill>
                <a:latin typeface="Arial" charset="0"/>
                <a:ea typeface="ＭＳ Ｐゴシック" charset="-128"/>
              </a:defRPr>
            </a:lvl3pPr>
            <a:lvl4pPr eaLnBrk="0" hangingPunct="0">
              <a:defRPr sz="2400">
                <a:solidFill>
                  <a:schemeClr val="tx1"/>
                </a:solidFill>
                <a:latin typeface="Arial" charset="0"/>
                <a:ea typeface="ＭＳ Ｐゴシック" charset="-128"/>
              </a:defRPr>
            </a:lvl4pPr>
            <a:lvl5pPr eaLnBrk="0" hangingPunct="0">
              <a:defRPr sz="2400">
                <a:solidFill>
                  <a:schemeClr val="tx1"/>
                </a:solidFill>
                <a:latin typeface="Arial" charset="0"/>
                <a:ea typeface="ＭＳ Ｐゴシック" charset="-128"/>
              </a:defRPr>
            </a:lvl5pPr>
            <a:lvl6pPr marL="457200" eaLnBrk="0" fontAlgn="base" hangingPunct="0">
              <a:spcBef>
                <a:spcPct val="0"/>
              </a:spcBef>
              <a:spcAft>
                <a:spcPct val="0"/>
              </a:spcAft>
              <a:defRPr sz="2400">
                <a:solidFill>
                  <a:schemeClr val="tx1"/>
                </a:solidFill>
                <a:latin typeface="Arial" charset="0"/>
                <a:ea typeface="ＭＳ Ｐゴシック" charset="-128"/>
              </a:defRPr>
            </a:lvl6pPr>
            <a:lvl7pPr marL="914400" eaLnBrk="0" fontAlgn="base" hangingPunct="0">
              <a:spcBef>
                <a:spcPct val="0"/>
              </a:spcBef>
              <a:spcAft>
                <a:spcPct val="0"/>
              </a:spcAft>
              <a:defRPr sz="2400">
                <a:solidFill>
                  <a:schemeClr val="tx1"/>
                </a:solidFill>
                <a:latin typeface="Arial" charset="0"/>
                <a:ea typeface="ＭＳ Ｐゴシック" charset="-128"/>
              </a:defRPr>
            </a:lvl7pPr>
            <a:lvl8pPr marL="1371600" eaLnBrk="0" fontAlgn="base" hangingPunct="0">
              <a:spcBef>
                <a:spcPct val="0"/>
              </a:spcBef>
              <a:spcAft>
                <a:spcPct val="0"/>
              </a:spcAft>
              <a:defRPr sz="2400">
                <a:solidFill>
                  <a:schemeClr val="tx1"/>
                </a:solidFill>
                <a:latin typeface="Arial" charset="0"/>
                <a:ea typeface="ＭＳ Ｐゴシック" charset="-128"/>
              </a:defRPr>
            </a:lvl8pPr>
            <a:lvl9pPr marL="1828800" eaLnBrk="0" fontAlgn="base" hangingPunct="0">
              <a:spcBef>
                <a:spcPct val="0"/>
              </a:spcBef>
              <a:spcAft>
                <a:spcPct val="0"/>
              </a:spcAft>
              <a:defRPr sz="2400">
                <a:solidFill>
                  <a:schemeClr val="tx1"/>
                </a:solidFill>
                <a:latin typeface="Arial" charset="0"/>
                <a:ea typeface="ＭＳ Ｐゴシック" charset="-128"/>
              </a:defRPr>
            </a:lvl9pPr>
          </a:lstStyle>
          <a:p>
            <a:pPr eaLnBrk="1" hangingPunct="1"/>
            <a:fld id="{76090C0B-9847-4A94-AFC6-13DBB5EFB0C8}" type="slidenum">
              <a:rPr lang="en-US" altLang="zh-CN" sz="1000">
                <a:solidFill>
                  <a:srgbClr val="898989"/>
                </a:solidFill>
                <a:latin typeface="Helvetica" charset="0"/>
              </a:rPr>
              <a:pPr eaLnBrk="1" hangingPunct="1"/>
              <a:t>8</a:t>
            </a:fld>
            <a:endParaRPr lang="en-US" altLang="zh-CN" sz="1000">
              <a:solidFill>
                <a:srgbClr val="898989"/>
              </a:solidFill>
              <a:latin typeface="Helvetica" charset="0"/>
            </a:endParaRPr>
          </a:p>
        </p:txBody>
      </p:sp>
      <p:sp>
        <p:nvSpPr>
          <p:cNvPr id="10" name="Rectangle 3"/>
          <p:cNvSpPr>
            <a:spLocks noChangeArrowheads="1"/>
          </p:cNvSpPr>
          <p:nvPr/>
        </p:nvSpPr>
        <p:spPr bwMode="auto">
          <a:xfrm>
            <a:off x="269875" y="1252538"/>
            <a:ext cx="8763000" cy="5078313"/>
          </a:xfrm>
          <a:prstGeom prst="rect">
            <a:avLst/>
          </a:prstGeom>
          <a:noFill/>
          <a:ln>
            <a:noFill/>
          </a:ln>
          <a:effectLst/>
          <a:extLst>
            <a:ext uri="{909E8E84-426E-40dd-AFC4-6F175D3DCCD1}">
              <a14:hiddenFill xmlns:a14="http://schemas.microsoft.com/office/drawing/2010/main" xmlns="">
                <a:solidFill>
                  <a:schemeClr val="accent1"/>
                </a:solidFill>
              </a14:hiddenFill>
            </a:ext>
            <a:ext uri="{91240B29-F687-4f45-9708-019B960494DF}">
              <a14:hiddenLine xmlns:a14="http://schemas.microsoft.com/office/drawing/2010/main" xmlns="" w="9525">
                <a:solidFill>
                  <a:schemeClr val="tx1"/>
                </a:solidFill>
                <a:miter lim="800000"/>
                <a:headEnd/>
                <a:tailEnd/>
              </a14:hiddenLine>
            </a:ext>
            <a:ext uri="{AF507438-7753-43e0-B8FC-AC1667EBCBE1}">
              <a14:hiddenEffects xmlns:a14="http://schemas.microsoft.com/office/drawing/2010/main" xmlns="">
                <a:effectLst>
                  <a:outerShdw blurRad="63500" dist="38099" dir="2700000" algn="ctr" rotWithShape="0">
                    <a:schemeClr val="bg2">
                      <a:alpha val="74998"/>
                    </a:schemeClr>
                  </a:outerShdw>
                </a:effectLst>
              </a14:hiddenEffects>
            </a:ext>
          </a:extLst>
        </p:spPr>
        <p:txBody>
          <a:bodyPr>
            <a:spAutoFit/>
          </a:bodyPr>
          <a:lstStyle/>
          <a:p>
            <a:pPr marL="173038" indent="-173038" eaLnBrk="1" hangingPunct="1">
              <a:spcBef>
                <a:spcPct val="40000"/>
              </a:spcBef>
              <a:buFontTx/>
              <a:buChar char="•"/>
            </a:pPr>
            <a:r>
              <a:rPr kumimoji="0" lang="en-US" altLang="zh-CN" dirty="0">
                <a:solidFill>
                  <a:srgbClr val="0000FF"/>
                </a:solidFill>
                <a:latin typeface="Arial" charset="0"/>
              </a:rPr>
              <a:t>Can be rapidly grown in large quantities</a:t>
            </a:r>
          </a:p>
          <a:p>
            <a:pPr marL="173038" indent="-173038" eaLnBrk="1" hangingPunct="1">
              <a:spcBef>
                <a:spcPct val="40000"/>
              </a:spcBef>
              <a:buFontTx/>
              <a:buChar char="•"/>
            </a:pPr>
            <a:r>
              <a:rPr kumimoji="0" lang="en-US" altLang="zh-CN" dirty="0">
                <a:solidFill>
                  <a:srgbClr val="0000FF"/>
                </a:solidFill>
                <a:latin typeface="Arial" charset="0"/>
              </a:rPr>
              <a:t>Cells divide by binary fission</a:t>
            </a:r>
          </a:p>
          <a:p>
            <a:pPr marL="173038" indent="-173038" eaLnBrk="1" hangingPunct="1">
              <a:spcBef>
                <a:spcPct val="40000"/>
              </a:spcBef>
              <a:buFontTx/>
              <a:buChar char="•"/>
            </a:pPr>
            <a:r>
              <a:rPr kumimoji="0" lang="en-US" altLang="zh-CN" dirty="0">
                <a:solidFill>
                  <a:srgbClr val="0000FF"/>
                </a:solidFill>
                <a:latin typeface="Arial" charset="0"/>
              </a:rPr>
              <a:t>Growth medium</a:t>
            </a:r>
          </a:p>
          <a:p>
            <a:pPr marL="450850" lvl="1" indent="6350" eaLnBrk="1" hangingPunct="1">
              <a:spcBef>
                <a:spcPct val="40000"/>
              </a:spcBef>
              <a:buFontTx/>
              <a:buChar char="–"/>
            </a:pPr>
            <a:r>
              <a:rPr kumimoji="0" lang="en-US" altLang="zh-CN" dirty="0">
                <a:latin typeface="Arial" charset="0"/>
              </a:rPr>
              <a:t>liquid</a:t>
            </a:r>
          </a:p>
          <a:p>
            <a:pPr marL="450850" lvl="1" indent="6350" eaLnBrk="1" hangingPunct="1">
              <a:spcBef>
                <a:spcPct val="10000"/>
              </a:spcBef>
              <a:buFontTx/>
              <a:buChar char="–"/>
            </a:pPr>
            <a:r>
              <a:rPr kumimoji="0" lang="en-US" altLang="zh-CN" dirty="0">
                <a:latin typeface="Arial" charset="0"/>
              </a:rPr>
              <a:t>solid, such as nutrient agar</a:t>
            </a:r>
          </a:p>
          <a:p>
            <a:pPr marL="173038" indent="-173038" eaLnBrk="1" hangingPunct="1">
              <a:spcBef>
                <a:spcPct val="40000"/>
              </a:spcBef>
              <a:buFontTx/>
              <a:buChar char="•"/>
            </a:pPr>
            <a:r>
              <a:rPr kumimoji="0" lang="en-US" altLang="zh-CN" dirty="0">
                <a:solidFill>
                  <a:srgbClr val="0000FF"/>
                </a:solidFill>
                <a:latin typeface="Arial" charset="0"/>
              </a:rPr>
              <a:t>Colony: asexual descendants of single cell</a:t>
            </a:r>
          </a:p>
          <a:p>
            <a:pPr marL="173038" indent="-173038" eaLnBrk="1" hangingPunct="1">
              <a:spcBef>
                <a:spcPct val="40000"/>
              </a:spcBef>
              <a:buFontTx/>
              <a:buChar char="•"/>
            </a:pPr>
            <a:r>
              <a:rPr kumimoji="0" lang="en-US" altLang="zh-CN" dirty="0">
                <a:solidFill>
                  <a:srgbClr val="FF0000"/>
                </a:solidFill>
                <a:latin typeface="Arial" charset="0"/>
              </a:rPr>
              <a:t>Prototroph</a:t>
            </a:r>
            <a:r>
              <a:rPr kumimoji="0" lang="zh-CN" altLang="en-US" b="1" dirty="0">
                <a:latin typeface="Arial" charset="0"/>
                <a:ea typeface="楷体_GB2312" charset="0"/>
                <a:cs typeface="楷体_GB2312" charset="0"/>
              </a:rPr>
              <a:t>（</a:t>
            </a:r>
            <a:r>
              <a:rPr kumimoji="0" lang="en-US" altLang="zh-CN" b="1" dirty="0">
                <a:latin typeface="Arial" charset="0"/>
                <a:ea typeface="楷体_GB2312" charset="0"/>
                <a:cs typeface="楷体_GB2312" charset="0"/>
              </a:rPr>
              <a:t>autotroph, </a:t>
            </a:r>
            <a:r>
              <a:rPr kumimoji="0" lang="zh-CN" altLang="en-US" dirty="0">
                <a:latin typeface="Arial" charset="0"/>
              </a:rPr>
              <a:t>“</a:t>
            </a:r>
            <a:r>
              <a:rPr kumimoji="0" lang="en-US" altLang="zh-CN" dirty="0">
                <a:latin typeface="Arial" charset="0"/>
              </a:rPr>
              <a:t>self-feeding”</a:t>
            </a:r>
            <a:r>
              <a:rPr kumimoji="0" lang="zh-CN" altLang="en-US" dirty="0">
                <a:latin typeface="Arial" charset="0"/>
              </a:rPr>
              <a:t>，</a:t>
            </a:r>
            <a:r>
              <a:rPr kumimoji="0" lang="zh-CN" altLang="en-US" b="1" dirty="0">
                <a:solidFill>
                  <a:srgbClr val="FF0000"/>
                </a:solidFill>
                <a:latin typeface="Arial" charset="0"/>
                <a:ea typeface="楷体_GB2312" charset="0"/>
                <a:cs typeface="楷体_GB2312" charset="0"/>
              </a:rPr>
              <a:t>原养型，即野生型）</a:t>
            </a:r>
            <a:r>
              <a:rPr kumimoji="0" lang="en-US" altLang="zh-CN" dirty="0">
                <a:solidFill>
                  <a:srgbClr val="FF0000"/>
                </a:solidFill>
                <a:latin typeface="Arial" charset="0"/>
              </a:rPr>
              <a:t>:</a:t>
            </a:r>
            <a:r>
              <a:rPr kumimoji="0" lang="en-US" altLang="zh-CN" dirty="0">
                <a:solidFill>
                  <a:srgbClr val="0000FF"/>
                </a:solidFill>
                <a:latin typeface="Arial" charset="0"/>
              </a:rPr>
              <a:t>  wild-type bacterium that produces colonies on </a:t>
            </a:r>
            <a:r>
              <a:rPr kumimoji="0" lang="en-US" altLang="zh-CN" dirty="0">
                <a:solidFill>
                  <a:srgbClr val="FF0000"/>
                </a:solidFill>
                <a:latin typeface="Arial" charset="0"/>
              </a:rPr>
              <a:t>minimal medium</a:t>
            </a:r>
            <a:r>
              <a:rPr kumimoji="0" lang="zh-CN" altLang="en-US" b="1" dirty="0">
                <a:solidFill>
                  <a:srgbClr val="FF0000"/>
                </a:solidFill>
                <a:latin typeface="Arial" charset="0"/>
                <a:ea typeface="楷体_GB2312" charset="0"/>
                <a:cs typeface="楷体_GB2312" charset="0"/>
              </a:rPr>
              <a:t>（基本培养基）</a:t>
            </a:r>
          </a:p>
          <a:p>
            <a:pPr marL="173038" indent="-173038" eaLnBrk="1" hangingPunct="1">
              <a:spcBef>
                <a:spcPct val="40000"/>
              </a:spcBef>
              <a:buFontTx/>
              <a:buChar char="•"/>
            </a:pPr>
            <a:r>
              <a:rPr kumimoji="0" lang="en-US" altLang="zh-CN" dirty="0">
                <a:solidFill>
                  <a:srgbClr val="FF0000"/>
                </a:solidFill>
                <a:latin typeface="Arial" charset="0"/>
              </a:rPr>
              <a:t>Auxotroph</a:t>
            </a:r>
            <a:r>
              <a:rPr kumimoji="0" lang="zh-CN" altLang="en-US" b="1" dirty="0">
                <a:latin typeface="Arial" charset="0"/>
                <a:ea typeface="楷体_GB2312" charset="0"/>
                <a:cs typeface="楷体_GB2312" charset="0"/>
              </a:rPr>
              <a:t>（</a:t>
            </a:r>
            <a:r>
              <a:rPr kumimoji="0" lang="zh-CN" altLang="en-US" dirty="0">
                <a:latin typeface="Arial" charset="0"/>
              </a:rPr>
              <a:t>“</a:t>
            </a:r>
            <a:r>
              <a:rPr kumimoji="0" lang="en-US" altLang="zh-CN" dirty="0">
                <a:latin typeface="Arial" charset="0"/>
              </a:rPr>
              <a:t>outside-feeding”</a:t>
            </a:r>
            <a:r>
              <a:rPr kumimoji="0" lang="zh-CN" altLang="en-US" dirty="0">
                <a:latin typeface="Arial" charset="0"/>
              </a:rPr>
              <a:t>，</a:t>
            </a:r>
            <a:r>
              <a:rPr kumimoji="0" lang="zh-CN" altLang="en-US" b="1" dirty="0">
                <a:solidFill>
                  <a:srgbClr val="FF0000"/>
                </a:solidFill>
                <a:latin typeface="Arial" charset="0"/>
                <a:ea typeface="楷体_GB2312" charset="0"/>
                <a:cs typeface="楷体_GB2312" charset="0"/>
              </a:rPr>
              <a:t>营养缺陷型）</a:t>
            </a:r>
            <a:r>
              <a:rPr kumimoji="0" lang="en-US" altLang="zh-CN" dirty="0">
                <a:solidFill>
                  <a:srgbClr val="FF0000"/>
                </a:solidFill>
                <a:latin typeface="Arial" charset="0"/>
              </a:rPr>
              <a:t>:</a:t>
            </a:r>
            <a:r>
              <a:rPr kumimoji="0" lang="en-US" altLang="zh-CN" dirty="0">
                <a:solidFill>
                  <a:srgbClr val="0000FF"/>
                </a:solidFill>
                <a:latin typeface="Arial" charset="0"/>
              </a:rPr>
              <a:t> mutant that requires one or more nutrients in addition to minimal medium</a:t>
            </a:r>
          </a:p>
        </p:txBody>
      </p:sp>
      <p:pic>
        <p:nvPicPr>
          <p:cNvPr id="3" name="音频 2">
            <a:hlinkClick r:id="" action="ppaction://media"/>
            <a:extLst>
              <a:ext uri="{FF2B5EF4-FFF2-40B4-BE49-F238E27FC236}">
                <a16:creationId xmlns:a16="http://schemas.microsoft.com/office/drawing/2014/main" id="{223376B1-F771-ED48-9503-DA08BF726E06}"/>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2623193777"/>
      </p:ext>
    </p:extLst>
  </p:cSld>
  <p:clrMapOvr>
    <a:masterClrMapping/>
  </p:clrMapOvr>
  <mc:AlternateContent xmlns:mc="http://schemas.openxmlformats.org/markup-compatibility/2006" xmlns:p14="http://schemas.microsoft.com/office/powerpoint/2010/main">
    <mc:Choice Requires="p14">
      <p:transition spd="slow" p14:dur="2000" advTm="47226"/>
    </mc:Choice>
    <mc:Fallback xmlns="">
      <p:transition spd="slow" advTm="47226"/>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1750" y="0"/>
            <a:ext cx="9112250" cy="914400"/>
          </a:xfrm>
        </p:spPr>
        <p:txBody>
          <a:bodyPr/>
          <a:lstStyle/>
          <a:p>
            <a:r>
              <a:rPr lang="en-US" altLang="zh-CN" dirty="0">
                <a:effectLst/>
                <a:latin typeface="Helvetica" charset="0"/>
                <a:ea typeface="ＭＳ Ｐゴシック" charset="-128"/>
                <a:cs typeface="Helvetica" charset="0"/>
              </a:rPr>
              <a:t>Bacteria must be grown and studied in cultures</a:t>
            </a:r>
          </a:p>
        </p:txBody>
      </p:sp>
      <p:pic>
        <p:nvPicPr>
          <p:cNvPr id="11"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05001" y="1099461"/>
            <a:ext cx="5271558" cy="5425164"/>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4" name="音频 3">
            <a:hlinkClick r:id="" action="ppaction://media"/>
            <a:extLst>
              <a:ext uri="{FF2B5EF4-FFF2-40B4-BE49-F238E27FC236}">
                <a16:creationId xmlns:a16="http://schemas.microsoft.com/office/drawing/2014/main" id="{C2377DA8-1918-2D4C-98DA-3FDFA0ABD90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8178800" y="5892800"/>
            <a:ext cx="812800" cy="812800"/>
          </a:xfrm>
          <a:prstGeom prst="rect">
            <a:avLst/>
          </a:prstGeom>
        </p:spPr>
      </p:pic>
    </p:spTree>
    <p:extLst>
      <p:ext uri="{BB962C8B-B14F-4D97-AF65-F5344CB8AC3E}">
        <p14:creationId xmlns:p14="http://schemas.microsoft.com/office/powerpoint/2010/main" val="1770093411"/>
      </p:ext>
    </p:extLst>
  </p:cSld>
  <p:clrMapOvr>
    <a:masterClrMapping/>
  </p:clrMapOvr>
  <mc:AlternateContent xmlns:mc="http://schemas.openxmlformats.org/markup-compatibility/2006" xmlns:p14="http://schemas.microsoft.com/office/powerpoint/2010/main">
    <mc:Choice Requires="p14">
      <p:transition spd="slow" p14:dur="2000" advTm="21023"/>
    </mc:Choice>
    <mc:Fallback xmlns="">
      <p:transition spd="slow" advTm="2102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noFill/>
        <a:ln>
          <a:solidFill>
            <a:schemeClr val="tx1"/>
          </a:solid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txDef>
      <a:spPr>
        <a:noFill/>
      </a:spPr>
      <a:bodyPr wrap="none" rtlCol="0">
        <a:spAutoFit/>
      </a:bodyPr>
      <a:lstStyle>
        <a:defPPr>
          <a:defRPr dirty="0">
            <a:latin typeface="Helvetica"/>
            <a:cs typeface="Helvetica"/>
          </a:defRPr>
        </a:defPPr>
      </a:lstStyle>
    </a:tx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otalTime>18807</TotalTime>
  <Words>3909</Words>
  <Application>Microsoft Office PowerPoint</Application>
  <PresentationFormat>全屏显示(4:3)</PresentationFormat>
  <Paragraphs>554</Paragraphs>
  <Slides>75</Slides>
  <Notes>74</Notes>
  <HiddenSlides>0</HiddenSlides>
  <MMClips>74</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75</vt:i4>
      </vt:variant>
    </vt:vector>
  </HeadingPairs>
  <TitlesOfParts>
    <vt:vector size="83" baseType="lpstr">
      <vt:lpstr>Helvetica Neue</vt:lpstr>
      <vt:lpstr>华文新魏</vt:lpstr>
      <vt:lpstr>Arial</vt:lpstr>
      <vt:lpstr>Calibri</vt:lpstr>
      <vt:lpstr>Helvetica</vt:lpstr>
      <vt:lpstr>Times New Roman</vt:lpstr>
      <vt:lpstr>Wingdings</vt:lpstr>
      <vt:lpstr>Office Theme</vt:lpstr>
      <vt:lpstr>PowerPoint 演示文稿</vt:lpstr>
      <vt:lpstr>We are 57% microbes and 43% humans</vt:lpstr>
      <vt:lpstr>Meta-genomics:  New analyses for assessing microbial diversity</vt:lpstr>
      <vt:lpstr>Meta-genomics:  New analyses for assessing microbial diversity</vt:lpstr>
      <vt:lpstr>Meta-genomics:  New analyses for assessing microbial diversity</vt:lpstr>
      <vt:lpstr>Vast range of bacteria sizes</vt:lpstr>
      <vt:lpstr>Bacteria sizes and characteristics</vt:lpstr>
      <vt:lpstr>Basic knowledge of Bacteria</vt:lpstr>
      <vt:lpstr>Bacteria must be grown and studied in cultures</vt:lpstr>
      <vt:lpstr>A typical bacterial population growth curve</vt:lpstr>
      <vt:lpstr>Studies of bacteria were critical to the development of the field of genetics</vt:lpstr>
      <vt:lpstr>Escherichia coli (E. coli) is  a versatile model organism</vt:lpstr>
      <vt:lpstr>Phenotypes of bacterial mutations</vt:lpstr>
      <vt:lpstr>The E. coli genome was sequenced in 1997</vt:lpstr>
      <vt:lpstr>Gene nomenclature</vt:lpstr>
      <vt:lpstr>Finding mutations in bacterial genes</vt:lpstr>
      <vt:lpstr>Techniques used to identify rare mutants</vt:lpstr>
      <vt:lpstr>Replica plating</vt:lpstr>
      <vt:lpstr>Penicillin enrichment for auxotrophic mutants</vt:lpstr>
      <vt:lpstr>The typical bacterial genome is composed of one circular chromosome</vt:lpstr>
      <vt:lpstr>Insertion sequence (IS) elements dot the genomes of many types of bacteria</vt:lpstr>
      <vt:lpstr>Identifying a gene that is disrupted by insertion of an IS element</vt:lpstr>
      <vt:lpstr>Genomic analyses in bacteria have created  an information explosion</vt:lpstr>
      <vt:lpstr>Plasmids are smaller circles of DNA that carry genes beneficial to the host cell</vt:lpstr>
      <vt:lpstr>Some plasmids contain multiple antibiotic resistance genes and transposons</vt:lpstr>
      <vt:lpstr>Gene transfer in bacteria</vt:lpstr>
      <vt:lpstr>Gene transfer in bacteria: An overview</vt:lpstr>
      <vt:lpstr>In transformation, the recipient takes up naked DNA fragments from surrounding environment</vt:lpstr>
      <vt:lpstr>Bacterial transformation demonstrated DNA  as the substance of genes</vt:lpstr>
      <vt:lpstr>Griffith’s experiment that provided evidence  of transformation</vt:lpstr>
      <vt:lpstr>Avery, MacLeod, and McCarty (1944) confirmed that DNA is the transforming principle</vt:lpstr>
      <vt:lpstr>Natural transformation in B. subtilis</vt:lpstr>
      <vt:lpstr>Selecting and screening for transformation</vt:lpstr>
      <vt:lpstr>The efficiency of transformation is affected by bacterial status: competence</vt:lpstr>
      <vt:lpstr>Co-transformation</vt:lpstr>
      <vt:lpstr>Conjugation (结合) demonstrated by F facor in E. coli </vt:lpstr>
      <vt:lpstr>The Nobel Prize in Physiology or Medicine 1958</vt:lpstr>
      <vt:lpstr>Conjugation requires direct cell-to-cell contact</vt:lpstr>
      <vt:lpstr>Conjugation discovered by Joshua Lederberg and Edward Tatum (1946)</vt:lpstr>
      <vt:lpstr> U-tube experiment to prove that bacterial conjugation required direct contact between the two bacterial strains</vt:lpstr>
      <vt:lpstr>The F plasmid contains genes for synthesizing connections between donor and recipient cells</vt:lpstr>
      <vt:lpstr>Gene transfer between  F+ donors and F− recipients  during conjugation</vt:lpstr>
      <vt:lpstr>F factor replicated by rolling-circle and duplicate is transferred</vt:lpstr>
      <vt:lpstr>Formation of an Hfr chromosome</vt:lpstr>
      <vt:lpstr>Different Hfr chromosomes</vt:lpstr>
      <vt:lpstr>Some of the sites of F-factor integration in the E. coli chromosome</vt:lpstr>
      <vt:lpstr>Gene transfer between Hfr donors and F− recipients</vt:lpstr>
      <vt:lpstr>After conjugation, crossovers are needed to integrate genes from the donor fragment into the recipient’s chromosome</vt:lpstr>
      <vt:lpstr>Summary: Two types of DNA transfer during conjugation</vt:lpstr>
      <vt:lpstr>The Nobel Prize in Physiology and Medicine 1965 </vt:lpstr>
      <vt:lpstr>Interrupted-mating experiments with Hfr and F− strains by F. Jacob and E. Wollman in 1957</vt:lpstr>
      <vt:lpstr>During conjugation, Hfr strains transmit host chromosome to F– in linear manner</vt:lpstr>
      <vt:lpstr>Mapping genes by interrupted-mating  with Hfr and F− strains</vt:lpstr>
      <vt:lpstr>Partial genetic map of the E. coli chromosome</vt:lpstr>
      <vt:lpstr>Recombination analysis improves accuracy of map</vt:lpstr>
      <vt:lpstr>Mapping genes using a three-point cross</vt:lpstr>
      <vt:lpstr>Faulty out-looping produces F', a F plasmid that contains genomic DNA</vt:lpstr>
      <vt:lpstr>F’ plasmids can be used for complementation studies</vt:lpstr>
      <vt:lpstr>In transduction, a phage transfers DNA from a donor bacterium to a recipient bacterium</vt:lpstr>
      <vt:lpstr>The Nobel Prize in Physiology or Medicine 1969</vt:lpstr>
      <vt:lpstr>Structure and life cycle of bacteriophage T2 (virulent) </vt:lpstr>
      <vt:lpstr>Lytic and lysogenic modes of reproduction</vt:lpstr>
      <vt:lpstr>Virulent and temperate phages</vt:lpstr>
      <vt:lpstr>The lytic cycle of phage multiplication: cell lysis and release of progeny phage</vt:lpstr>
      <vt:lpstr>Generalized transduction</vt:lpstr>
      <vt:lpstr>Mapping genes  by cotransduction frequencies</vt:lpstr>
      <vt:lpstr>From high cotransduction frequencies, close linkage is inferred</vt:lpstr>
      <vt:lpstr>Temperate phages</vt:lpstr>
      <vt:lpstr>Integration of the phage DNA initiates  the lysogenic cycle</vt:lpstr>
      <vt:lpstr>Specialized transduction:  abnormal excision of a prophage from a lysogen</vt:lpstr>
      <vt:lpstr>Comparison of generalized and  specialized transduction</vt:lpstr>
      <vt:lpstr>Joshua and Esther Lederberg</vt:lpstr>
      <vt:lpstr>Genomic islands originated from  transfer of foreign DNA</vt:lpstr>
      <vt:lpstr>Pathogenicity islands contain many genes involved in causing disease</vt:lpstr>
      <vt:lpstr>Pathogenicity islands in E. coli</vt:lpstr>
    </vt:vector>
  </TitlesOfParts>
  <Company>University of Georgia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Mary Bedell</dc:creator>
  <cp:lastModifiedBy>LIWEIXUAN</cp:lastModifiedBy>
  <cp:revision>339</cp:revision>
  <cp:lastPrinted>2018-05-17T12:28:22Z</cp:lastPrinted>
  <dcterms:created xsi:type="dcterms:W3CDTF">2010-10-26T17:34:39Z</dcterms:created>
  <dcterms:modified xsi:type="dcterms:W3CDTF">2023-05-11T08:16:04Z</dcterms:modified>
</cp:coreProperties>
</file>